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321" r:id="rId3"/>
    <p:sldId id="322" r:id="rId4"/>
    <p:sldId id="323" r:id="rId5"/>
    <p:sldId id="316" r:id="rId6"/>
    <p:sldId id="324" r:id="rId7"/>
    <p:sldId id="257" r:id="rId8"/>
    <p:sldId id="262" r:id="rId9"/>
    <p:sldId id="259" r:id="rId10"/>
    <p:sldId id="325" r:id="rId11"/>
    <p:sldId id="260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2" autoAdjust="0"/>
    <p:restoredTop sz="94796" autoAdjust="0"/>
  </p:normalViewPr>
  <p:slideViewPr>
    <p:cSldViewPr snapToGrid="0">
      <p:cViewPr varScale="1">
        <p:scale>
          <a:sx n="112" d="100"/>
          <a:sy n="112" d="100"/>
        </p:scale>
        <p:origin x="46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AB0C14-E876-4A55-972A-46329302C579}" type="datetimeFigureOut">
              <a:rPr lang="ru-RU" smtClean="0"/>
              <a:t>01.02.2022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721EDE-484D-44AB-BC62-CE4CC724DE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66888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2721EDE-484D-44AB-BC62-CE4CC724DE8F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68360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ГОСТ Р 1.2-2020 Стандартизация в Российской Федерации. Стандарты национальные Российской Федерации. Правила разработки, утверждения, обновления, внесения поправок и отмены (Дата введения 1 сентября 2020 года)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2721EDE-484D-44AB-BC62-CE4CC724DE8F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09831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ГОСТ Р 1.2-2020 Стандартизация в Российской Федерации. Стандарты национальные Российской Федерации. Правила разработки, утверждения, обновления, внесения поправок и отмены (Дата введения 1 сентября 2020 года)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2721EDE-484D-44AB-BC62-CE4CC724DE8F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1256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ГОСТ Р 1.2-2020 Стандартизация в Российской Федерации. Стандарты национальные Российской Федерации. Правила разработки, утверждения, обновления, внесения поправок и отмены (Дата введения 1 сентября 2020 года)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2721EDE-484D-44AB-BC62-CE4CC724DE8F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28364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ГОСТ Р 1.2-2020 Стандартизация в Российской Федерации. Стандарты национальные Российской Федерации. Правила разработки, утверждения, обновления, внесения поправок и отмены (Дата введения 1 сентября 2020 года)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2721EDE-484D-44AB-BC62-CE4CC724DE8F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46073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ГОСТ Р 1.2-2020 Стандартизация в Российской Федерации. Стандарты национальные Российской Федерации. Правила разработки, утверждения, обновления, внесения поправок и отмены (Дата введения 1 сентября 2020 года)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2721EDE-484D-44AB-BC62-CE4CC724DE8F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27269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Применение стандартов серии «Единая энергетическая система и изолированно работающие энергосистемы. Информационная модель электроэнергетики» обеспечивает совместимость информационных продуктов, разрабатываемых для автоматизации информационного обмена в электроэнергетике, используемых в смежных задачах управления как внутри одной компании, так и в отрасли в целом. Применение данной серии стандартов также обеспечивает совместимость с информационными продуктами, поддерживающими информационный обмен в формате CIM в части серий международных стандартов:</a:t>
            </a:r>
          </a:p>
          <a:p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МЭК 61968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Application integration at electric utilities – System interfaces for distribution management</a:t>
            </a:r>
            <a:endParaRPr lang="ru-RU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МЭК 61970:2018 </a:t>
            </a:r>
            <a:r>
              <a:rPr lang="ru-RU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Energy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management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system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application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program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interface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(EMS-API)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2721EDE-484D-44AB-BC62-CE4CC724DE8F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510753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Применение стандартов серии «Единая энергетическая система и изолированно работающие энергосистемы. Информационная модель электроэнергетики» обеспечивает совместимость информационных продуктов, разрабатываемых для автоматизации информационного обмена в электроэнергетике, используемых в смежных задачах управления как внутри одной компании, так и в отрасли в целом. Применение данной серии стандартов также обеспечивает совместимость с информационными продуктами, поддерживающими информационный обмен в формате CIM в части серий международных стандартов:</a:t>
            </a:r>
          </a:p>
          <a:p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МЭК 61968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Application integration at electric utilities – System interfaces for distribution management</a:t>
            </a:r>
            <a:endParaRPr lang="ru-RU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МЭК 61970:2018 </a:t>
            </a:r>
            <a:r>
              <a:rPr lang="ru-RU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Energy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management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system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application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program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interface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(EMS-API)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2721EDE-484D-44AB-BC62-CE4CC724DE8F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476392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2721EDE-484D-44AB-BC62-CE4CC724DE8F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38567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A99B361-EB06-4EBF-8AD2-403979852C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520696C-BEC2-4D58-85BA-871E83160F0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8CBA3C7-3F20-4BFB-B087-6447230B18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A0D29-4FBC-4A4D-A3B5-D26385A20E40}" type="datetimeFigureOut">
              <a:rPr lang="ru-RU" smtClean="0"/>
              <a:t>01.02.2022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C1A8D7C-D940-4A22-BF71-17E0852248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42DAE25-2FB6-434F-B6B8-8D2B6D687D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E9419-E009-4F6E-A6A2-3392F5836B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02171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3B6F6F7-112A-42B2-B812-7072860C15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5081771A-B078-4300-B6AD-E5CED57496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20EE140-042D-4526-9E1E-53B0FDC49A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A0D29-4FBC-4A4D-A3B5-D26385A20E40}" type="datetimeFigureOut">
              <a:rPr lang="ru-RU" smtClean="0"/>
              <a:t>01.02.2022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FD6585C-5465-4346-AD19-768D1B7406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C84E534-9E5D-4750-B360-B10AF9910B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E9419-E009-4F6E-A6A2-3392F5836B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46998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FFB541C9-CA71-4358-95AD-355871CABAD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AB415ABC-8137-49F6-B5DF-A98BCF47FB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253DF35-26BB-4C84-8234-F636199BD9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A0D29-4FBC-4A4D-A3B5-D26385A20E40}" type="datetimeFigureOut">
              <a:rPr lang="ru-RU" smtClean="0"/>
              <a:t>01.02.2022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A4E6A25-7449-4E37-B986-1E05836D3D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2D68225-5E01-4B94-94F2-AB3292CF2F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E9419-E009-4F6E-A6A2-3392F5836B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82091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ABD6B67-E1F2-44F6-BD46-74DA4092B3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4424EF6-8321-4C11-A6DC-21BBC304EC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C849344-420F-46C8-9294-DAAB28E8DA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A0D29-4FBC-4A4D-A3B5-D26385A20E40}" type="datetimeFigureOut">
              <a:rPr lang="ru-RU" smtClean="0"/>
              <a:t>01.02.2022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0C293CF-9352-45B4-97D8-C465A740FC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2A2D898-B481-4FFA-A562-7AB61879D1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E9419-E009-4F6E-A6A2-3392F5836B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44992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2549C5A-7035-4432-9C52-ED165D9176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C5C1B99-FCFC-4509-BEC7-4569C8918B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0746A6C-74B0-43CD-987D-B48150D160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A0D29-4FBC-4A4D-A3B5-D26385A20E40}" type="datetimeFigureOut">
              <a:rPr lang="ru-RU" smtClean="0"/>
              <a:t>01.02.2022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38FC93B-C616-4D7D-9D17-755C383030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85A57EE-6B57-43ED-A21B-14AAFE8749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E9419-E009-4F6E-A6A2-3392F5836B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00312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80285AA-90F1-423D-A317-31AAB0B047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215A1B0-7349-4B34-A3AD-2A505E6A30E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E5B25A1B-EF1A-47D5-BAD9-3CA4C517E8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00E0039-9ED6-4B90-96D4-722A2BA0D7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A0D29-4FBC-4A4D-A3B5-D26385A20E40}" type="datetimeFigureOut">
              <a:rPr lang="ru-RU" smtClean="0"/>
              <a:t>01.02.2022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D2BBE7F-8466-4A11-8D73-B498E11E66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2E80C85-6099-4B11-9694-509A622110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E9419-E009-4F6E-A6A2-3392F5836B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80031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3A3131D-670F-442E-A996-94A88D76A0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7102E55-0BBC-48EF-8207-BC1544056D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F8A779B7-9528-4AFF-9CBD-98B0AF7F72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18B70CE0-881E-4FF4-9618-478239AFE80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6E33EC9E-1ABC-46A6-9DDA-A0705934BF9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C764EA07-6CEA-405B-AB4F-8FF38283F1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A0D29-4FBC-4A4D-A3B5-D26385A20E40}" type="datetimeFigureOut">
              <a:rPr lang="ru-RU" smtClean="0"/>
              <a:t>01.02.2022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320B5B6A-EFD0-4680-A69F-0778348923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18B45DA3-5866-4368-B8E9-D494C30A66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E9419-E009-4F6E-A6A2-3392F5836B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84072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2FC3E45-F6C9-4274-8226-1468298E8F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B9AE1A12-DA26-48A5-AD9C-5161053070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A0D29-4FBC-4A4D-A3B5-D26385A20E40}" type="datetimeFigureOut">
              <a:rPr lang="ru-RU" smtClean="0"/>
              <a:t>01.02.2022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592A8465-6178-46F2-95A7-607EA9E5FE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650FA279-34C4-4F6F-9814-E2CBE638DB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E9419-E009-4F6E-A6A2-3392F5836B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00110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22BF6B37-62E5-4CA9-981B-73CD7461CB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A0D29-4FBC-4A4D-A3B5-D26385A20E40}" type="datetimeFigureOut">
              <a:rPr lang="ru-RU" smtClean="0"/>
              <a:t>01.02.2022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94F8BD6F-5110-4733-8C81-6D9A846CEC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FBBA0342-A55E-4203-8413-10E16775DC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E9419-E009-4F6E-A6A2-3392F5836B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40371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16E47EE-ED3A-4803-9D16-BF5066BBB0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ED79EBC-536C-4575-BE3D-3F83009742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E74D3B23-63AF-467B-9929-E7689BDD07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6FCBF30-B804-4DD5-8ECB-70D9130D5C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A0D29-4FBC-4A4D-A3B5-D26385A20E40}" type="datetimeFigureOut">
              <a:rPr lang="ru-RU" smtClean="0"/>
              <a:t>01.02.2022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B6D1FF2-7B65-4334-94F0-279AD1B486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83E207F-D1CC-4475-9F21-6AC91E617B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E9419-E009-4F6E-A6A2-3392F5836B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73471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F9A60B8-00EB-4042-B43B-E187E016D3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8DA4E8CF-8265-4349-B638-A42EA5D8FDE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7AD4E6E1-E483-4C40-B558-A0667FEC4A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65F073B-DC58-49F6-A659-14CE0871BA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A0D29-4FBC-4A4D-A3B5-D26385A20E40}" type="datetimeFigureOut">
              <a:rPr lang="ru-RU" smtClean="0"/>
              <a:t>01.02.2022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4349900-6C76-40EC-9B47-F9E8D4D81C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451E61F-5245-4570-8DE7-BCA86D4F09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E9419-E009-4F6E-A6A2-3392F5836B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71453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2C392B4-272F-44B8-8291-76A1B98ABB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28C9189-748D-48D6-9618-6905F9E99B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080587D-33D1-4B54-A78A-9B484C60781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4A0D29-4FBC-4A4D-A3B5-D26385A20E40}" type="datetimeFigureOut">
              <a:rPr lang="ru-RU" smtClean="0"/>
              <a:t>01.02.2022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9AC7DE1-3E54-4BD2-8AA7-812BC576FEB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6D60891-6577-4E71-85E3-01792069FA6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8E9419-E009-4F6E-A6A2-3392F5836B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13451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so-ups.ru/tk016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ТК 016">
            <a:extLst>
              <a:ext uri="{FF2B5EF4-FFF2-40B4-BE49-F238E27FC236}">
                <a16:creationId xmlns:a16="http://schemas.microsoft.com/office/drawing/2014/main" id="{ECAEB01B-3F81-4B5F-B6D5-7599E9D0FB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72994" y="205446"/>
            <a:ext cx="3150734" cy="979894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140860B-3560-49D1-8803-6BB26445593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610328"/>
            <a:ext cx="9263743" cy="4703386"/>
          </a:xfrm>
        </p:spPr>
        <p:txBody>
          <a:bodyPr anchor="t" anchorCtr="0">
            <a:noAutofit/>
          </a:bodyPr>
          <a:lstStyle/>
          <a:p>
            <a:r>
              <a:rPr lang="ru-RU" sz="4000" b="1" i="0" dirty="0">
                <a:solidFill>
                  <a:schemeClr val="accent1"/>
                </a:solidFill>
                <a:effectLst/>
              </a:rPr>
              <a:t>Практика </a:t>
            </a:r>
            <a:r>
              <a:rPr lang="ru-RU" sz="4000" b="1" dirty="0">
                <a:solidFill>
                  <a:schemeClr val="accent1"/>
                </a:solidFill>
              </a:rPr>
              <a:t>разработки и применения национальных стандартов </a:t>
            </a:r>
            <a:r>
              <a:rPr lang="ru-RU" sz="4000" b="1" i="0" dirty="0">
                <a:solidFill>
                  <a:schemeClr val="accent1"/>
                </a:solidFill>
                <a:effectLst/>
              </a:rPr>
              <a:t>в сфере электроэнергетики в рамках профильного технического комитета по стандартизации</a:t>
            </a:r>
            <a:br>
              <a:rPr lang="ru-RU" sz="4000" b="1" i="0" dirty="0">
                <a:solidFill>
                  <a:schemeClr val="accent1"/>
                </a:solidFill>
                <a:effectLst/>
              </a:rPr>
            </a:br>
            <a:r>
              <a:rPr lang="ru-RU" sz="4000" b="1" i="0" dirty="0">
                <a:solidFill>
                  <a:schemeClr val="accent1"/>
                </a:solidFill>
                <a:effectLst/>
              </a:rPr>
              <a:t> ТК 016 «Электроэнергетика»</a:t>
            </a:r>
            <a:br>
              <a:rPr lang="en-US" sz="4000" b="1" i="0" dirty="0">
                <a:solidFill>
                  <a:schemeClr val="accent1"/>
                </a:solidFill>
                <a:effectLst/>
              </a:rPr>
            </a:br>
            <a:br>
              <a:rPr lang="en-US" sz="4000" b="0" i="0" dirty="0">
                <a:solidFill>
                  <a:schemeClr val="accent1"/>
                </a:solidFill>
                <a:effectLst/>
              </a:rPr>
            </a:br>
            <a:br>
              <a:rPr lang="ru-RU" sz="4000" b="0" i="0" dirty="0">
                <a:solidFill>
                  <a:schemeClr val="accent1"/>
                </a:solidFill>
                <a:effectLst/>
              </a:rPr>
            </a:br>
            <a:r>
              <a:rPr lang="ru-RU" sz="2800" b="0" i="0" dirty="0">
                <a:solidFill>
                  <a:schemeClr val="accent1"/>
                </a:solidFill>
                <a:effectLst/>
              </a:rPr>
              <a:t>Дмитрий Афанасьев</a:t>
            </a:r>
            <a:br>
              <a:rPr lang="ru-RU" sz="2800" b="0" i="0" dirty="0">
                <a:solidFill>
                  <a:schemeClr val="accent1"/>
                </a:solidFill>
                <a:effectLst/>
              </a:rPr>
            </a:br>
            <a:r>
              <a:rPr lang="ru-RU" sz="2800" b="0" i="0" dirty="0">
                <a:solidFill>
                  <a:schemeClr val="accent1"/>
                </a:solidFill>
                <a:effectLst/>
              </a:rPr>
              <a:t>АО «СО ЕЭС»</a:t>
            </a:r>
            <a:endParaRPr lang="ru-RU" sz="2800" dirty="0">
              <a:solidFill>
                <a:schemeClr val="accent1"/>
              </a:solidFill>
            </a:endParaRPr>
          </a:p>
        </p:txBody>
      </p:sp>
      <p:pic>
        <p:nvPicPr>
          <p:cNvPr id="1028" name="Picture 4" descr="АО «Системный оператор Единой энергетической системы»">
            <a:extLst>
              <a:ext uri="{FF2B5EF4-FFF2-40B4-BE49-F238E27FC236}">
                <a16:creationId xmlns:a16="http://schemas.microsoft.com/office/drawing/2014/main" id="{A8379187-6497-4C39-944D-AC11AB8B5D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589" y="205446"/>
            <a:ext cx="3869191" cy="10817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317354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C62776C-5EB4-468D-9AAD-4467BB97F5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dirty="0">
                <a:solidFill>
                  <a:schemeClr val="accent1"/>
                </a:solidFill>
              </a:rPr>
              <a:t>Развитие серии ГОСТ Р 58651 Информационная модель электроэнергетики по программе ТК016/ПК-7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CECB0A6-BDD1-4D52-A816-368919ACFE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rmAutofit fontScale="77500" lnSpcReduction="20000"/>
          </a:bodyPr>
          <a:lstStyle/>
          <a:p>
            <a:r>
              <a:rPr lang="ru-RU" dirty="0"/>
              <a:t>ГОСТ Р Профиль информационной модели коммерческого учета электроэнергии </a:t>
            </a:r>
            <a:br>
              <a:rPr lang="ru-RU" dirty="0"/>
            </a:br>
            <a:r>
              <a:rPr lang="ru-RU" dirty="0"/>
              <a:t>(</a:t>
            </a:r>
            <a:r>
              <a:rPr lang="ru-RU" i="1" dirty="0"/>
              <a:t>на утверждении</a:t>
            </a:r>
            <a:r>
              <a:rPr lang="ru-RU" dirty="0"/>
              <a:t>)</a:t>
            </a:r>
          </a:p>
          <a:p>
            <a:r>
              <a:rPr lang="ru-RU" dirty="0"/>
              <a:t>ГОСТ Р Профиль информационной модели ЛЭП и электросетевого оборудования напряжением 0,4-35 </a:t>
            </a:r>
            <a:r>
              <a:rPr lang="ru-RU" dirty="0" err="1"/>
              <a:t>кВ</a:t>
            </a:r>
            <a:r>
              <a:rPr lang="ru-RU" dirty="0"/>
              <a:t> (</a:t>
            </a:r>
            <a:r>
              <a:rPr lang="ru-RU" i="1" dirty="0"/>
              <a:t>на утверждении</a:t>
            </a:r>
            <a:r>
              <a:rPr lang="ru-RU" dirty="0"/>
              <a:t>)</a:t>
            </a:r>
          </a:p>
          <a:p>
            <a:r>
              <a:rPr lang="ru-RU" dirty="0"/>
              <a:t>ГОСТ Р Схемы электрических соединений энергосистем и энергообъектов (</a:t>
            </a:r>
            <a:r>
              <a:rPr lang="ru-RU" i="1" dirty="0"/>
              <a:t>проведено публичное обсуждение</a:t>
            </a:r>
            <a:r>
              <a:rPr lang="ru-RU" dirty="0"/>
              <a:t>)</a:t>
            </a:r>
          </a:p>
          <a:p>
            <a:r>
              <a:rPr lang="ru-RU" dirty="0"/>
              <a:t>ГОСТ Р Профиль информационной модели оперативной/ неоперативной технологической информацией (</a:t>
            </a:r>
            <a:r>
              <a:rPr lang="ru-RU" i="1" dirty="0"/>
              <a:t>проведено публичное обсуждение</a:t>
            </a:r>
            <a:r>
              <a:rPr lang="ru-RU" dirty="0"/>
              <a:t>)</a:t>
            </a:r>
          </a:p>
          <a:p>
            <a:r>
              <a:rPr lang="ru-RU" dirty="0"/>
              <a:t>ГОСТ Р Профиль информационной модели управления техническим состоянием объектов электроэнергетики (</a:t>
            </a:r>
            <a:r>
              <a:rPr lang="ru-RU" i="1" dirty="0"/>
              <a:t>проведено публичное обсуждение</a:t>
            </a:r>
            <a:r>
              <a:rPr lang="ru-RU" dirty="0"/>
              <a:t>)</a:t>
            </a:r>
          </a:p>
          <a:p>
            <a:r>
              <a:rPr lang="ru-RU" dirty="0"/>
              <a:t>ГОСТ Р Профиль информационной модели управления техническим обслуживанием и ремонтом объектов электроэнергетики (</a:t>
            </a:r>
            <a:r>
              <a:rPr lang="ru-RU" i="1" dirty="0"/>
              <a:t>готовится публичное обсуждение</a:t>
            </a:r>
            <a:r>
              <a:rPr lang="ru-RU" dirty="0"/>
              <a:t>)</a:t>
            </a:r>
          </a:p>
          <a:p>
            <a:r>
              <a:rPr lang="ru-RU" dirty="0"/>
              <a:t>Изменения 1 к ГОСТ Р 58651.1–2019, ГОСТ Р 58651.2–2019, ГОСТ Р 58651.3-2020, ГОСТ Р 58651.4 (</a:t>
            </a:r>
            <a:r>
              <a:rPr lang="ru-RU" i="1" dirty="0"/>
              <a:t>готовится публичное обсуждение</a:t>
            </a:r>
            <a:r>
              <a:rPr lang="ru-RU" dirty="0"/>
              <a:t>)</a:t>
            </a:r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012054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DD7408C3-9DCC-4A25-8258-1987573DBDBB}"/>
              </a:ext>
            </a:extLst>
          </p:cNvPr>
          <p:cNvSpPr/>
          <p:nvPr/>
        </p:nvSpPr>
        <p:spPr>
          <a:xfrm>
            <a:off x="3810908" y="6139152"/>
            <a:ext cx="451322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>
                <a:hlinkClick r:id="rId3"/>
              </a:rPr>
              <a:t>https://so-ups.ru/tk016/</a:t>
            </a:r>
            <a:r>
              <a:rPr lang="ru-RU" sz="3200" b="1" dirty="0"/>
              <a:t> </a:t>
            </a:r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1DC552F6-5864-49B9-B528-CB78B5799AB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05970" y="186797"/>
            <a:ext cx="8233367" cy="6080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39006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allsoft.ru/upload/programs_pictograms/c56/c56da1293333aee85209507ecfd35c9c.png">
            <a:extLst>
              <a:ext uri="{FF2B5EF4-FFF2-40B4-BE49-F238E27FC236}">
                <a16:creationId xmlns:a16="http://schemas.microsoft.com/office/drawing/2014/main" id="{1B5B60A5-83B2-4C97-A195-DB0A04E15F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73838" y="2511189"/>
            <a:ext cx="2518161" cy="18886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0D34643-6D85-477E-9E4C-BD2C0E54B6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>
                <a:solidFill>
                  <a:schemeClr val="accent1"/>
                </a:solidFill>
              </a:rPr>
              <a:t>Федеральный закон от 29 июня 2015 года № 162-ФЗ «О стандартизации в Российской Федерации»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D949C8D-1B17-4B35-8414-4EA6D1DBC3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5094" y="1825625"/>
            <a:ext cx="10698706" cy="435133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>
                <a:solidFill>
                  <a:schemeClr val="accent1"/>
                </a:solidFill>
              </a:rPr>
              <a:t>Статья 14</a:t>
            </a:r>
            <a:r>
              <a:rPr lang="ru-RU" dirty="0"/>
              <a:t>. Виды документов по стандартизации</a:t>
            </a:r>
          </a:p>
          <a:p>
            <a:pPr marL="0" indent="0">
              <a:buNone/>
            </a:pPr>
            <a:r>
              <a:rPr lang="ru-RU" dirty="0"/>
              <a:t>1) документы национальной системы стандартизации (</a:t>
            </a:r>
            <a:r>
              <a:rPr lang="ru-RU" i="1" dirty="0">
                <a:solidFill>
                  <a:schemeClr val="accent1"/>
                </a:solidFill>
              </a:rPr>
              <a:t>ГОСТ Р</a:t>
            </a:r>
            <a:r>
              <a:rPr lang="ru-RU" i="1" dirty="0"/>
              <a:t>, </a:t>
            </a:r>
            <a:r>
              <a:rPr lang="ru-RU" i="1" dirty="0">
                <a:solidFill>
                  <a:schemeClr val="accent1"/>
                </a:solidFill>
              </a:rPr>
              <a:t>ПНСТ</a:t>
            </a:r>
            <a:r>
              <a:rPr lang="ru-RU" i="1" dirty="0"/>
              <a:t>, </a:t>
            </a:r>
            <a:br>
              <a:rPr lang="ru-RU" i="1" dirty="0"/>
            </a:br>
            <a:r>
              <a:rPr lang="ru-RU" i="1" dirty="0"/>
              <a:t>П и  Р, ИТС, ТС, зарегистрированные в ФИФС СТО</a:t>
            </a:r>
            <a:r>
              <a:rPr lang="ru-RU" dirty="0"/>
              <a:t>);</a:t>
            </a:r>
          </a:p>
          <a:p>
            <a:pPr marL="0" indent="0">
              <a:buNone/>
            </a:pPr>
            <a:r>
              <a:rPr lang="ru-RU" dirty="0"/>
              <a:t>2) общероссийские классификаторы (</a:t>
            </a:r>
            <a:r>
              <a:rPr lang="ru-RU" i="1" dirty="0"/>
              <a:t>ОКС</a:t>
            </a:r>
            <a:r>
              <a:rPr lang="ru-RU" dirty="0"/>
              <a:t> и т.п.);</a:t>
            </a:r>
          </a:p>
          <a:p>
            <a:pPr marL="0" indent="0">
              <a:buNone/>
            </a:pPr>
            <a:r>
              <a:rPr lang="ru-RU" dirty="0"/>
              <a:t>3) стандарты организаций (</a:t>
            </a:r>
            <a:r>
              <a:rPr lang="ru-RU" i="1" dirty="0"/>
              <a:t>СТО</a:t>
            </a:r>
            <a:r>
              <a:rPr lang="ru-RU" dirty="0"/>
              <a:t>), в том числе ТУ;</a:t>
            </a:r>
          </a:p>
          <a:p>
            <a:pPr marL="0" indent="0">
              <a:buNone/>
            </a:pPr>
            <a:r>
              <a:rPr lang="ru-RU" dirty="0"/>
              <a:t>4) своды правил (</a:t>
            </a:r>
            <a:r>
              <a:rPr lang="ru-RU" i="1" dirty="0"/>
              <a:t>СП – СНиП</a:t>
            </a:r>
            <a:r>
              <a:rPr lang="ru-RU" dirty="0"/>
              <a:t>);</a:t>
            </a:r>
          </a:p>
          <a:p>
            <a:pPr marL="0" indent="0">
              <a:buNone/>
            </a:pPr>
            <a:r>
              <a:rPr lang="ru-RU" dirty="0"/>
              <a:t>5) документы по стандартизации, которые устанавливают обязательные требования в отношении в отношении </a:t>
            </a:r>
            <a:r>
              <a:rPr lang="ru-RU" i="1" dirty="0"/>
              <a:t>оборонной продукции и т.п.</a:t>
            </a:r>
          </a:p>
          <a:p>
            <a:pPr marL="0" indent="0">
              <a:buNone/>
            </a:pPr>
            <a:r>
              <a:rPr lang="ru-RU" dirty="0"/>
              <a:t>6)</a:t>
            </a:r>
            <a:r>
              <a:rPr lang="ru-RU" dirty="0">
                <a:solidFill>
                  <a:schemeClr val="accent1"/>
                </a:solidFill>
              </a:rPr>
              <a:t> технические спецификации (отчеты)*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dirty="0">
                <a:solidFill>
                  <a:schemeClr val="accent1"/>
                </a:solidFill>
              </a:rPr>
              <a:t>*</a:t>
            </a:r>
            <a:r>
              <a:rPr lang="ru-RU" dirty="0"/>
              <a:t>введен Федеральным законом от </a:t>
            </a:r>
            <a:r>
              <a:rPr lang="ru-RU" dirty="0">
                <a:solidFill>
                  <a:schemeClr val="accent1"/>
                </a:solidFill>
              </a:rPr>
              <a:t>30.12.2020</a:t>
            </a:r>
            <a:r>
              <a:rPr lang="ru-RU" dirty="0"/>
              <a:t> N 523-ФЗ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733399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0D34643-6D85-477E-9E4C-BD2C0E54B6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>
                <a:solidFill>
                  <a:schemeClr val="accent1"/>
                </a:solidFill>
              </a:rPr>
              <a:t>Федеральный закон от 29 июня 2015 года № 162-ФЗ «О стандартизации в Российской Федерации»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D949C8D-1B17-4B35-8414-4EA6D1DBC3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5094" y="1825625"/>
            <a:ext cx="10698706" cy="435133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>
                <a:solidFill>
                  <a:schemeClr val="accent1"/>
                </a:solidFill>
              </a:rPr>
              <a:t>Статья 11</a:t>
            </a:r>
            <a:r>
              <a:rPr lang="ru-RU" dirty="0"/>
              <a:t>. Технические комитеты по стандартизации</a:t>
            </a:r>
          </a:p>
          <a:p>
            <a:pPr marL="0" indent="0">
              <a:buNone/>
            </a:pPr>
            <a:r>
              <a:rPr lang="ru-RU" dirty="0"/>
              <a:t>1. Технические комитеты по стандартизации создаются федеральным органом исполнительной власти в сфере стандартизации (</a:t>
            </a:r>
            <a:r>
              <a:rPr lang="ru-RU" i="1" dirty="0">
                <a:solidFill>
                  <a:schemeClr val="accent1"/>
                </a:solidFill>
              </a:rPr>
              <a:t>Росстандарт</a:t>
            </a:r>
            <a:r>
              <a:rPr lang="ru-RU" dirty="0"/>
              <a:t>).</a:t>
            </a:r>
          </a:p>
          <a:p>
            <a:pPr marL="0" indent="0">
              <a:buNone/>
            </a:pPr>
            <a:r>
              <a:rPr lang="ru-RU" dirty="0"/>
              <a:t>2. Под техническим комитетом по стандартизации понимается </a:t>
            </a:r>
            <a:r>
              <a:rPr lang="ru-RU" dirty="0">
                <a:solidFill>
                  <a:schemeClr val="accent1"/>
                </a:solidFill>
              </a:rPr>
              <a:t>форма сотрудничества заинтересованных юридических лиц </a:t>
            </a:r>
            <a:r>
              <a:rPr lang="ru-RU" dirty="0"/>
              <a:t>(в том числе научных организаций в сфере стандартизации, общественных организаций и объединений), зарегистрированных в соответствии с законодательством Российской Федерации на ее территории, </a:t>
            </a:r>
            <a:r>
              <a:rPr lang="ru-RU" dirty="0">
                <a:solidFill>
                  <a:schemeClr val="accent1"/>
                </a:solidFill>
              </a:rPr>
              <a:t>а также государственных органов</a:t>
            </a:r>
            <a:r>
              <a:rPr lang="ru-RU" dirty="0"/>
              <a:t>, органов местного самоуправления и государственных корпораций </a:t>
            </a:r>
            <a:r>
              <a:rPr lang="ru-RU" dirty="0">
                <a:solidFill>
                  <a:schemeClr val="accent1"/>
                </a:solidFill>
              </a:rPr>
              <a:t>для разработки документов национальной системы стандартизации и их экспертизы</a:t>
            </a:r>
            <a:r>
              <a:rPr lang="ru-RU" dirty="0"/>
              <a:t>, проведения экспертизы иных документов по стандартизации по закрепленным объектам стандартизации или областям деятельности, участия в работах по международной стандартизации и региональной стандартизации в закрепленных областях деятельности.</a:t>
            </a:r>
          </a:p>
        </p:txBody>
      </p:sp>
    </p:spTree>
    <p:extLst>
      <p:ext uri="{BB962C8B-B14F-4D97-AF65-F5344CB8AC3E}">
        <p14:creationId xmlns:p14="http://schemas.microsoft.com/office/powerpoint/2010/main" val="9655109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0D34643-6D85-477E-9E4C-BD2C0E54B6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600" dirty="0">
                <a:solidFill>
                  <a:schemeClr val="accent1"/>
                </a:solidFill>
              </a:rPr>
              <a:t>Приказ Росстандарта от 05.09.2014 № 1322 </a:t>
            </a:r>
            <a:br>
              <a:rPr lang="ru-RU" sz="3600" dirty="0">
                <a:solidFill>
                  <a:schemeClr val="accent1"/>
                </a:solidFill>
              </a:rPr>
            </a:br>
            <a:r>
              <a:rPr lang="ru-RU" sz="3600" dirty="0">
                <a:solidFill>
                  <a:schemeClr val="accent1"/>
                </a:solidFill>
              </a:rPr>
              <a:t>«О реорганизации технических комитетов </a:t>
            </a:r>
            <a:br>
              <a:rPr lang="ru-RU" sz="3600" dirty="0">
                <a:solidFill>
                  <a:schemeClr val="accent1"/>
                </a:solidFill>
              </a:rPr>
            </a:br>
            <a:r>
              <a:rPr lang="ru-RU" sz="3600" dirty="0">
                <a:solidFill>
                  <a:schemeClr val="accent1"/>
                </a:solidFill>
              </a:rPr>
              <a:t>по стандартизации в области электроэнергетики»</a:t>
            </a:r>
          </a:p>
        </p:txBody>
      </p:sp>
      <p:sp>
        <p:nvSpPr>
          <p:cNvPr id="5" name="Объект 4">
            <a:extLst>
              <a:ext uri="{FF2B5EF4-FFF2-40B4-BE49-F238E27FC236}">
                <a16:creationId xmlns:a16="http://schemas.microsoft.com/office/drawing/2014/main" id="{4CF30748-E2CB-465C-B616-02F477AC8E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39237" y="1825625"/>
            <a:ext cx="7765576" cy="4351338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ru-RU" dirty="0"/>
              <a:t>(в редакции приказа Росстандарта </a:t>
            </a:r>
            <a:br>
              <a:rPr lang="ru-RU" dirty="0"/>
            </a:br>
            <a:r>
              <a:rPr lang="ru-RU" dirty="0">
                <a:solidFill>
                  <a:schemeClr val="accent1"/>
                </a:solidFill>
              </a:rPr>
              <a:t>от 14.12.2021 № 2913</a:t>
            </a:r>
            <a:r>
              <a:rPr lang="ru-RU" dirty="0"/>
              <a:t>)</a:t>
            </a:r>
          </a:p>
          <a:p>
            <a:pPr algn="just"/>
            <a:r>
              <a:rPr lang="ru-RU" dirty="0"/>
              <a:t>Председатель ТК 016 – Павлушко С.А. (СО ЕЭС), заместители Председателя ТК 016 – </a:t>
            </a:r>
            <a:r>
              <a:rPr lang="ru-RU" dirty="0" err="1"/>
              <a:t>Грабчак</a:t>
            </a:r>
            <a:r>
              <a:rPr lang="ru-RU" dirty="0"/>
              <a:t> Е.П. (Минэнерго России), Ильенко А.В. (СО ЕЭС)</a:t>
            </a:r>
          </a:p>
          <a:p>
            <a:pPr algn="just"/>
            <a:r>
              <a:rPr lang="ru-RU" dirty="0"/>
              <a:t>Секретариат ТК 016 «Электроэнергетика»: АО «СО ЕЭС», отдел стандартизации</a:t>
            </a:r>
          </a:p>
          <a:p>
            <a:pPr algn="just"/>
            <a:r>
              <a:rPr lang="ru-RU" dirty="0"/>
              <a:t>Семь тематических подкомитетов </a:t>
            </a:r>
            <a:r>
              <a:rPr lang="en-US" dirty="0"/>
              <a:t>(</a:t>
            </a:r>
            <a:r>
              <a:rPr lang="ru-RU" dirty="0"/>
              <a:t>по тематике энергосистем, ЭС, ТЭС, ГЭС, ВИЭ, </a:t>
            </a:r>
            <a:r>
              <a:rPr lang="en-US" dirty="0"/>
              <a:t>HVDC</a:t>
            </a:r>
            <a:r>
              <a:rPr lang="ru-RU" dirty="0"/>
              <a:t>, </a:t>
            </a:r>
            <a:r>
              <a:rPr lang="en-US" dirty="0"/>
              <a:t>smart)</a:t>
            </a:r>
            <a:endParaRPr lang="ru-RU" dirty="0"/>
          </a:p>
          <a:p>
            <a:pPr algn="just"/>
            <a:r>
              <a:rPr lang="ru-RU" dirty="0">
                <a:solidFill>
                  <a:schemeClr val="accent1"/>
                </a:solidFill>
              </a:rPr>
              <a:t>48</a:t>
            </a:r>
            <a:r>
              <a:rPr lang="ru-RU" dirty="0"/>
              <a:t> организаций – членов, </a:t>
            </a:r>
            <a:r>
              <a:rPr lang="ru-RU" dirty="0">
                <a:solidFill>
                  <a:schemeClr val="accent1"/>
                </a:solidFill>
              </a:rPr>
              <a:t>28</a:t>
            </a:r>
            <a:r>
              <a:rPr lang="ru-RU" dirty="0"/>
              <a:t> организаций – наблюдателей</a:t>
            </a:r>
          </a:p>
          <a:p>
            <a:pPr algn="just"/>
            <a:r>
              <a:rPr lang="ru-RU" dirty="0"/>
              <a:t>ТК 016 – постоянно действующий национальный орган в </a:t>
            </a:r>
            <a:br>
              <a:rPr lang="ru-RU" dirty="0"/>
            </a:br>
            <a:r>
              <a:rPr lang="ru-RU" dirty="0"/>
              <a:t>МТК 541 «Электроэнергетика»</a:t>
            </a:r>
          </a:p>
          <a:p>
            <a:pPr algn="just"/>
            <a:r>
              <a:rPr lang="ru-RU" dirty="0"/>
              <a:t>ТК 016 – участник работ в зеркальных ИСО/ТК и МЭК/ТК</a:t>
            </a: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6A275327-448B-4D1E-A674-2C7065BF212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3134" y="1965331"/>
            <a:ext cx="2658470" cy="4071925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35677116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Номер слайда 2">
            <a:extLst>
              <a:ext uri="{FF2B5EF4-FFF2-40B4-BE49-F238E27FC236}">
                <a16:creationId xmlns:a16="http://schemas.microsoft.com/office/drawing/2014/main" id="{2A174A18-C9EA-43A1-BFEE-7ACFA9D9046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just">
              <a:spcBef>
                <a:spcPct val="20000"/>
              </a:spcBef>
              <a:buClr>
                <a:srgbClr val="003CA0"/>
              </a:buClr>
              <a:buFont typeface="Arial" panose="020B0604020202020204" pitchFamily="34" charset="0"/>
              <a:buChar char="■"/>
              <a:defRPr sz="2000" b="1">
                <a:solidFill>
                  <a:srgbClr val="003CA0"/>
                </a:solidFill>
                <a:latin typeface="Arial" panose="020B0604020202020204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rgbClr val="95642F"/>
              </a:buClr>
              <a:buSzPct val="85000"/>
              <a:buFont typeface="Arial" panose="020B0604020202020204" pitchFamily="34" charset="0"/>
              <a:buChar char="▬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just">
              <a:spcBef>
                <a:spcPct val="20000"/>
              </a:spcBef>
              <a:buClr>
                <a:srgbClr val="003CA0"/>
              </a:buClr>
              <a:buFont typeface="Wingdings" panose="05000000000000000000" pitchFamily="2" charset="2"/>
              <a:buChar char="§"/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just">
              <a:spcBef>
                <a:spcPct val="20000"/>
              </a:spcBef>
              <a:buClr>
                <a:srgbClr val="003CA0"/>
              </a:buClr>
              <a:buFont typeface="Wingdings" panose="05000000000000000000" pitchFamily="2" charset="2"/>
              <a:buChar char="§"/>
              <a:defRPr sz="1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just">
              <a:spcBef>
                <a:spcPct val="20000"/>
              </a:spcBef>
              <a:buClr>
                <a:srgbClr val="003CA0"/>
              </a:buClr>
              <a:buFont typeface="Wingdings" panose="05000000000000000000" pitchFamily="2" charset="2"/>
              <a:buChar char="§"/>
              <a:defRPr sz="1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CA0"/>
              </a:buClr>
              <a:buFont typeface="Wingdings" panose="05000000000000000000" pitchFamily="2" charset="2"/>
              <a:buChar char="§"/>
              <a:defRPr sz="1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CA0"/>
              </a:buClr>
              <a:buFont typeface="Wingdings" panose="05000000000000000000" pitchFamily="2" charset="2"/>
              <a:buChar char="§"/>
              <a:defRPr sz="1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CA0"/>
              </a:buClr>
              <a:buFont typeface="Wingdings" panose="05000000000000000000" pitchFamily="2" charset="2"/>
              <a:buChar char="§"/>
              <a:defRPr sz="1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CA0"/>
              </a:buClr>
              <a:buFont typeface="Wingdings" panose="05000000000000000000" pitchFamily="2" charset="2"/>
              <a:buChar char="§"/>
              <a:defRPr sz="1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  <a:buClrTx/>
              <a:buFontTx/>
              <a:buNone/>
            </a:pPr>
            <a:fld id="{2990CB8C-51B4-4E74-A31A-2A9E06B3182E}" type="slidenum">
              <a:rPr lang="ru-RU" altLang="ru-RU">
                <a:solidFill>
                  <a:srgbClr val="95642F"/>
                </a:solidFill>
              </a:rPr>
              <a:pPr algn="r">
                <a:spcBef>
                  <a:spcPct val="0"/>
                </a:spcBef>
                <a:buClrTx/>
                <a:buFontTx/>
                <a:buNone/>
              </a:pPr>
              <a:t>5</a:t>
            </a:fld>
            <a:endParaRPr lang="ru-RU" altLang="ru-RU">
              <a:solidFill>
                <a:srgbClr val="95642F"/>
              </a:solidFill>
            </a:endParaRP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AE478F6A-9026-4FD5-B694-21328A98BC0B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365125"/>
            <a:ext cx="10368516" cy="522289"/>
          </a:xfrm>
        </p:spPr>
        <p:txBody>
          <a:bodyPr>
            <a:noAutofit/>
          </a:bodyPr>
          <a:lstStyle/>
          <a:p>
            <a:pPr algn="ctr" eaLnBrk="1" hangingPunct="1"/>
            <a:r>
              <a:rPr lang="ru-RU" altLang="ru-RU" sz="3600" dirty="0">
                <a:solidFill>
                  <a:schemeClr val="accent1"/>
                </a:solidFill>
              </a:rPr>
              <a:t>Структура управления ТК 016 «Электроэнергетика»</a:t>
            </a:r>
          </a:p>
        </p:txBody>
      </p:sp>
      <p:sp>
        <p:nvSpPr>
          <p:cNvPr id="5" name="Поле 1">
            <a:extLst>
              <a:ext uri="{FF2B5EF4-FFF2-40B4-BE49-F238E27FC236}">
                <a16:creationId xmlns:a16="http://schemas.microsoft.com/office/drawing/2014/main" id="{9BE55EEF-C634-4EB5-9389-0EBEBFA0535D}"/>
              </a:ext>
            </a:extLst>
          </p:cNvPr>
          <p:cNvSpPr txBox="1"/>
          <p:nvPr/>
        </p:nvSpPr>
        <p:spPr>
          <a:xfrm>
            <a:off x="1679575" y="990601"/>
            <a:ext cx="8593139" cy="1089025"/>
          </a:xfrm>
          <a:prstGeom prst="rect">
            <a:avLst/>
          </a:prstGeom>
          <a:gradFill>
            <a:gsLst>
              <a:gs pos="0">
                <a:srgbClr val="B9DCFF">
                  <a:lumMod val="75000"/>
                  <a:lumOff val="25000"/>
                </a:srgbClr>
              </a:gs>
              <a:gs pos="51000">
                <a:schemeClr val="bg1"/>
              </a:gs>
              <a:gs pos="100000">
                <a:srgbClr val="D9ECFF"/>
              </a:gs>
            </a:gsLst>
          </a:gradFill>
          <a:ln/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>
            <a:lvl1pPr algn="just" eaLnBrk="0" hangingPunct="0">
              <a:spcBef>
                <a:spcPct val="20000"/>
              </a:spcBef>
              <a:buClr>
                <a:srgbClr val="003CA0"/>
              </a:buClr>
              <a:buFont typeface="Arial" charset="0"/>
              <a:buChar char="■"/>
              <a:defRPr sz="2000" b="1">
                <a:solidFill>
                  <a:srgbClr val="003CA0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lr>
                <a:srgbClr val="95642F"/>
              </a:buClr>
              <a:buSzPct val="85000"/>
              <a:buFont typeface="Arial" charset="0"/>
              <a:buChar char="▬"/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lr>
                <a:srgbClr val="003CA0"/>
              </a:buClr>
              <a:buFont typeface="Wingdings" pitchFamily="2" charset="2"/>
              <a:buChar char="§"/>
              <a:defRPr sz="1200" b="1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lr>
                <a:srgbClr val="003CA0"/>
              </a:buClr>
              <a:buFont typeface="Wingdings" pitchFamily="2" charset="2"/>
              <a:buChar char="§"/>
              <a:defRPr sz="1000" b="1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lr>
                <a:srgbClr val="003CA0"/>
              </a:buClr>
              <a:buFont typeface="Wingdings" pitchFamily="2" charset="2"/>
              <a:buChar char="§"/>
              <a:defRPr sz="10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CA0"/>
              </a:buClr>
              <a:buFont typeface="Wingdings" pitchFamily="2" charset="2"/>
              <a:buChar char="§"/>
              <a:defRPr sz="10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CA0"/>
              </a:buClr>
              <a:buFont typeface="Wingdings" pitchFamily="2" charset="2"/>
              <a:buChar char="§"/>
              <a:defRPr sz="10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CA0"/>
              </a:buClr>
              <a:buFont typeface="Wingdings" pitchFamily="2" charset="2"/>
              <a:buChar char="§"/>
              <a:defRPr sz="10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CA0"/>
              </a:buClr>
              <a:buFont typeface="Wingdings" pitchFamily="2" charset="2"/>
              <a:buChar char="§"/>
              <a:defRPr sz="1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ts val="600"/>
              </a:spcAft>
              <a:buClrTx/>
              <a:buNone/>
              <a:defRPr/>
            </a:pPr>
            <a:r>
              <a:rPr lang="ru-RU" altLang="ru-RU" sz="1400" dirty="0">
                <a:ea typeface="SimSun" pitchFamily="2" charset="-122"/>
                <a:cs typeface="Arial" charset="0"/>
              </a:rPr>
              <a:t>Технический комитет по стандартизации «ЭЛЕКТРОЭНЕРГЕТИКА»</a:t>
            </a:r>
          </a:p>
          <a:p>
            <a:pPr algn="ctr" eaLnBrk="1" hangingPunct="1">
              <a:spcBef>
                <a:spcPct val="0"/>
              </a:spcBef>
              <a:spcAft>
                <a:spcPts val="300"/>
              </a:spcAft>
              <a:buClrTx/>
              <a:buNone/>
              <a:defRPr/>
            </a:pPr>
            <a:r>
              <a:rPr lang="ru-RU" altLang="ru-RU" sz="1400" u="sng" dirty="0">
                <a:solidFill>
                  <a:schemeClr val="tx1"/>
                </a:solidFill>
                <a:ea typeface="SimSun" pitchFamily="2" charset="-122"/>
                <a:cs typeface="Arial" charset="0"/>
              </a:rPr>
              <a:t>Председатель ТК</a:t>
            </a:r>
            <a:r>
              <a:rPr lang="ru-RU" altLang="ru-RU" sz="1400" dirty="0">
                <a:solidFill>
                  <a:schemeClr val="tx1"/>
                </a:solidFill>
                <a:ea typeface="SimSun" pitchFamily="2" charset="-122"/>
                <a:cs typeface="Arial" charset="0"/>
              </a:rPr>
              <a:t>: </a:t>
            </a:r>
            <a:r>
              <a:rPr lang="ru-RU" altLang="ru-RU" sz="1400" dirty="0" err="1">
                <a:solidFill>
                  <a:schemeClr val="tx1"/>
                </a:solidFill>
                <a:ea typeface="SimSun" pitchFamily="2" charset="-122"/>
                <a:cs typeface="Arial" charset="0"/>
              </a:rPr>
              <a:t>Павлушко</a:t>
            </a:r>
            <a:r>
              <a:rPr lang="ru-RU" altLang="ru-RU" sz="1400" dirty="0">
                <a:solidFill>
                  <a:schemeClr val="tx1"/>
                </a:solidFill>
                <a:ea typeface="SimSun" pitchFamily="2" charset="-122"/>
                <a:cs typeface="Arial" charset="0"/>
              </a:rPr>
              <a:t> С.А.</a:t>
            </a:r>
          </a:p>
          <a:p>
            <a:pPr algn="l"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ru-RU" altLang="ru-RU" sz="1400" b="0" dirty="0">
                <a:solidFill>
                  <a:schemeClr val="tx1"/>
                </a:solidFill>
                <a:ea typeface="SimSun" pitchFamily="2" charset="-122"/>
                <a:cs typeface="Arial" charset="0"/>
              </a:rPr>
              <a:t>		</a:t>
            </a:r>
            <a:r>
              <a:rPr lang="ru-RU" altLang="ru-RU" sz="1400" dirty="0">
                <a:solidFill>
                  <a:schemeClr val="tx1"/>
                </a:solidFill>
                <a:ea typeface="SimSun" pitchFamily="2" charset="-122"/>
                <a:cs typeface="Arial" charset="0"/>
              </a:rPr>
              <a:t>Ответственный секретарь ТК:  </a:t>
            </a:r>
            <a:r>
              <a:rPr lang="ru-RU" altLang="ru-RU" sz="1400" b="0" dirty="0">
                <a:solidFill>
                  <a:schemeClr val="tx1"/>
                </a:solidFill>
                <a:ea typeface="SimSun" pitchFamily="2" charset="-122"/>
                <a:cs typeface="Arial" charset="0"/>
              </a:rPr>
              <a:t>Федоров Ю. Г.</a:t>
            </a:r>
            <a:endParaRPr lang="ru-RU" altLang="ru-RU" sz="1400" b="0" u="sng" dirty="0">
              <a:solidFill>
                <a:schemeClr val="tx1"/>
              </a:solidFill>
              <a:ea typeface="SimSun" pitchFamily="2" charset="-122"/>
              <a:cs typeface="Arial" charset="0"/>
            </a:endParaRPr>
          </a:p>
          <a:p>
            <a:pPr algn="ctr"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ru-RU" altLang="ru-RU" sz="1400" dirty="0">
                <a:solidFill>
                  <a:schemeClr val="tx1"/>
                </a:solidFill>
                <a:ea typeface="SimSun" pitchFamily="2" charset="-122"/>
                <a:cs typeface="Arial" charset="0"/>
              </a:rPr>
              <a:t>Базовая организация:  </a:t>
            </a:r>
            <a:r>
              <a:rPr lang="ru-RU" altLang="ru-RU" sz="1400" b="0" dirty="0">
                <a:solidFill>
                  <a:schemeClr val="tx1"/>
                </a:solidFill>
                <a:ea typeface="SimSun" pitchFamily="2" charset="-122"/>
                <a:cs typeface="Arial" charset="0"/>
              </a:rPr>
              <a:t>АО «СО ЕЭС»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  <a:defRPr/>
            </a:pPr>
            <a:endParaRPr lang="ru-RU" altLang="ru-RU" sz="1400" dirty="0">
              <a:solidFill>
                <a:schemeClr val="tx1"/>
              </a:solidFill>
              <a:ea typeface="SimSun" pitchFamily="2" charset="-122"/>
              <a:cs typeface="Arial" charset="0"/>
            </a:endParaRPr>
          </a:p>
        </p:txBody>
      </p:sp>
      <p:sp>
        <p:nvSpPr>
          <p:cNvPr id="6" name="Поле 1">
            <a:extLst>
              <a:ext uri="{FF2B5EF4-FFF2-40B4-BE49-F238E27FC236}">
                <a16:creationId xmlns:a16="http://schemas.microsoft.com/office/drawing/2014/main" id="{243E26E4-95CA-4D27-B800-8910FD7C4354}"/>
              </a:ext>
            </a:extLst>
          </p:cNvPr>
          <p:cNvSpPr txBox="1"/>
          <p:nvPr/>
        </p:nvSpPr>
        <p:spPr>
          <a:xfrm>
            <a:off x="1679575" y="2183629"/>
            <a:ext cx="4035424" cy="1185862"/>
          </a:xfrm>
          <a:prstGeom prst="rect">
            <a:avLst/>
          </a:prstGeom>
          <a:gradFill>
            <a:gsLst>
              <a:gs pos="0">
                <a:srgbClr val="B9DCFF">
                  <a:lumMod val="75000"/>
                  <a:lumOff val="25000"/>
                </a:srgbClr>
              </a:gs>
              <a:gs pos="51000">
                <a:schemeClr val="bg1"/>
              </a:gs>
              <a:gs pos="100000">
                <a:srgbClr val="D9ECFF"/>
              </a:gs>
            </a:gsLst>
          </a:gradFill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>
            <a:lvl1pPr algn="just" eaLnBrk="0" hangingPunct="0">
              <a:spcBef>
                <a:spcPct val="20000"/>
              </a:spcBef>
              <a:buClr>
                <a:srgbClr val="003CA0"/>
              </a:buClr>
              <a:buFont typeface="Arial" charset="0"/>
              <a:buChar char="■"/>
              <a:defRPr sz="2000" b="1">
                <a:solidFill>
                  <a:srgbClr val="003CA0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lr>
                <a:srgbClr val="95642F"/>
              </a:buClr>
              <a:buSzPct val="85000"/>
              <a:buFont typeface="Arial" charset="0"/>
              <a:buChar char="▬"/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lr>
                <a:srgbClr val="003CA0"/>
              </a:buClr>
              <a:buFont typeface="Wingdings" pitchFamily="2" charset="2"/>
              <a:buChar char="§"/>
              <a:defRPr sz="1200" b="1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lr>
                <a:srgbClr val="003CA0"/>
              </a:buClr>
              <a:buFont typeface="Wingdings" pitchFamily="2" charset="2"/>
              <a:buChar char="§"/>
              <a:defRPr sz="1000" b="1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lr>
                <a:srgbClr val="003CA0"/>
              </a:buClr>
              <a:buFont typeface="Wingdings" pitchFamily="2" charset="2"/>
              <a:buChar char="§"/>
              <a:defRPr sz="10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CA0"/>
              </a:buClr>
              <a:buFont typeface="Wingdings" pitchFamily="2" charset="2"/>
              <a:buChar char="§"/>
              <a:defRPr sz="10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CA0"/>
              </a:buClr>
              <a:buFont typeface="Wingdings" pitchFamily="2" charset="2"/>
              <a:buChar char="§"/>
              <a:defRPr sz="10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CA0"/>
              </a:buClr>
              <a:buFont typeface="Wingdings" pitchFamily="2" charset="2"/>
              <a:buChar char="§"/>
              <a:defRPr sz="10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CA0"/>
              </a:buClr>
              <a:buFont typeface="Wingdings" pitchFamily="2" charset="2"/>
              <a:buChar char="§"/>
              <a:defRPr sz="1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ts val="600"/>
              </a:spcAft>
              <a:buClrTx/>
              <a:buNone/>
              <a:defRPr/>
            </a:pPr>
            <a:r>
              <a:rPr lang="ru-RU" altLang="ru-RU" sz="1300" dirty="0">
                <a:ea typeface="SimSun" pitchFamily="2" charset="-122"/>
                <a:cs typeface="Arial" charset="0"/>
              </a:rPr>
              <a:t>Подкомитет ПК-1</a:t>
            </a:r>
            <a:br>
              <a:rPr lang="ru-RU" altLang="ru-RU" sz="1300" dirty="0">
                <a:ea typeface="SimSun" pitchFamily="2" charset="-122"/>
                <a:cs typeface="Arial" charset="0"/>
              </a:rPr>
            </a:br>
            <a:r>
              <a:rPr lang="ru-RU" altLang="ru-RU" sz="1300" dirty="0">
                <a:ea typeface="SimSun" pitchFamily="2" charset="-122"/>
                <a:cs typeface="Arial" charset="0"/>
              </a:rPr>
              <a:t>«ЭЛЕКТРОЭНЕРГЕТИЧЕСКИЕ СИСТЕМЫ» </a:t>
            </a:r>
          </a:p>
          <a:p>
            <a:pPr algn="ctr" eaLnBrk="1" hangingPunct="1">
              <a:spcBef>
                <a:spcPct val="0"/>
              </a:spcBef>
              <a:buClrTx/>
              <a:buFont typeface="Arial" charset="0"/>
              <a:buNone/>
              <a:defRPr/>
            </a:pPr>
            <a:r>
              <a:rPr lang="ru-RU" altLang="ru-RU" sz="1300" u="sng" dirty="0">
                <a:solidFill>
                  <a:schemeClr val="tx1"/>
                </a:solidFill>
                <a:ea typeface="SimSun" pitchFamily="2" charset="-122"/>
                <a:cs typeface="Arial" charset="0"/>
              </a:rPr>
              <a:t>Руководитель ПК</a:t>
            </a:r>
            <a:r>
              <a:rPr lang="ru-RU" altLang="ru-RU" sz="1300" dirty="0">
                <a:solidFill>
                  <a:schemeClr val="tx1"/>
                </a:solidFill>
                <a:ea typeface="SimSun" pitchFamily="2" charset="-122"/>
                <a:cs typeface="Arial" charset="0"/>
              </a:rPr>
              <a:t> – </a:t>
            </a:r>
            <a:r>
              <a:rPr lang="ru-RU" altLang="ru-RU" sz="1300" b="0" dirty="0">
                <a:solidFill>
                  <a:schemeClr val="tx1"/>
                </a:solidFill>
                <a:ea typeface="SimSun" pitchFamily="2" charset="-122"/>
                <a:cs typeface="Arial" charset="0"/>
              </a:rPr>
              <a:t>Ильенко А.В.</a:t>
            </a:r>
          </a:p>
          <a:p>
            <a:pPr algn="l" eaLnBrk="1" hangingPunct="1">
              <a:spcBef>
                <a:spcPct val="0"/>
              </a:spcBef>
              <a:buClrTx/>
              <a:buFont typeface="Arial" charset="0"/>
              <a:buNone/>
              <a:defRPr/>
            </a:pPr>
            <a:r>
              <a:rPr lang="ru-RU" altLang="ru-RU" sz="1300" dirty="0">
                <a:solidFill>
                  <a:schemeClr val="tx1"/>
                </a:solidFill>
                <a:ea typeface="SimSun" pitchFamily="2" charset="-122"/>
                <a:cs typeface="Arial" charset="0"/>
              </a:rPr>
              <a:t>Базовая организация: </a:t>
            </a:r>
            <a:r>
              <a:rPr lang="ru-RU" altLang="ru-RU" sz="1300" b="0" dirty="0">
                <a:solidFill>
                  <a:schemeClr val="tx1"/>
                </a:solidFill>
                <a:ea typeface="SimSun" pitchFamily="2" charset="-122"/>
                <a:cs typeface="Arial" charset="0"/>
              </a:rPr>
              <a:t>АО «СО ЕЭС»</a:t>
            </a:r>
          </a:p>
        </p:txBody>
      </p:sp>
      <p:sp>
        <p:nvSpPr>
          <p:cNvPr id="9" name="Поле 1">
            <a:extLst>
              <a:ext uri="{FF2B5EF4-FFF2-40B4-BE49-F238E27FC236}">
                <a16:creationId xmlns:a16="http://schemas.microsoft.com/office/drawing/2014/main" id="{49BDFC78-E9F3-4E62-A0DC-4976FB077EEA}"/>
              </a:ext>
            </a:extLst>
          </p:cNvPr>
          <p:cNvSpPr txBox="1"/>
          <p:nvPr/>
        </p:nvSpPr>
        <p:spPr>
          <a:xfrm>
            <a:off x="6237289" y="2182813"/>
            <a:ext cx="4035425" cy="1185862"/>
          </a:xfrm>
          <a:prstGeom prst="rect">
            <a:avLst/>
          </a:prstGeom>
          <a:gradFill>
            <a:gsLst>
              <a:gs pos="0">
                <a:srgbClr val="B9DCFF">
                  <a:lumMod val="75000"/>
                  <a:lumOff val="25000"/>
                </a:srgbClr>
              </a:gs>
              <a:gs pos="51000">
                <a:schemeClr val="bg1"/>
              </a:gs>
              <a:gs pos="100000">
                <a:srgbClr val="D9ECFF"/>
              </a:gs>
            </a:gsLst>
          </a:gradFill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>
            <a:lvl1pPr algn="just" eaLnBrk="0" hangingPunct="0">
              <a:spcBef>
                <a:spcPct val="20000"/>
              </a:spcBef>
              <a:buClr>
                <a:srgbClr val="003CA0"/>
              </a:buClr>
              <a:buFont typeface="Arial" charset="0"/>
              <a:buChar char="■"/>
              <a:defRPr sz="2000" b="1">
                <a:solidFill>
                  <a:srgbClr val="003CA0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lr>
                <a:srgbClr val="95642F"/>
              </a:buClr>
              <a:buSzPct val="85000"/>
              <a:buFont typeface="Arial" charset="0"/>
              <a:buChar char="▬"/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lr>
                <a:srgbClr val="003CA0"/>
              </a:buClr>
              <a:buFont typeface="Wingdings" pitchFamily="2" charset="2"/>
              <a:buChar char="§"/>
              <a:defRPr sz="1200" b="1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lr>
                <a:srgbClr val="003CA0"/>
              </a:buClr>
              <a:buFont typeface="Wingdings" pitchFamily="2" charset="2"/>
              <a:buChar char="§"/>
              <a:defRPr sz="1000" b="1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lr>
                <a:srgbClr val="003CA0"/>
              </a:buClr>
              <a:buFont typeface="Wingdings" pitchFamily="2" charset="2"/>
              <a:buChar char="§"/>
              <a:defRPr sz="10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CA0"/>
              </a:buClr>
              <a:buFont typeface="Wingdings" pitchFamily="2" charset="2"/>
              <a:buChar char="§"/>
              <a:defRPr sz="10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CA0"/>
              </a:buClr>
              <a:buFont typeface="Wingdings" pitchFamily="2" charset="2"/>
              <a:buChar char="§"/>
              <a:defRPr sz="10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CA0"/>
              </a:buClr>
              <a:buFont typeface="Wingdings" pitchFamily="2" charset="2"/>
              <a:buChar char="§"/>
              <a:defRPr sz="10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CA0"/>
              </a:buClr>
              <a:buFont typeface="Wingdings" pitchFamily="2" charset="2"/>
              <a:buChar char="§"/>
              <a:defRPr sz="1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ts val="300"/>
              </a:spcAft>
              <a:buClrTx/>
              <a:buNone/>
              <a:defRPr/>
            </a:pPr>
            <a:r>
              <a:rPr lang="ru-RU" altLang="ru-RU" sz="1300" dirty="0">
                <a:ea typeface="SimSun" pitchFamily="2" charset="-122"/>
                <a:cs typeface="Arial" charset="0"/>
              </a:rPr>
              <a:t>Подкомитет ПК-2</a:t>
            </a:r>
          </a:p>
          <a:p>
            <a:pPr algn="ctr" eaLnBrk="1" hangingPunct="1">
              <a:spcBef>
                <a:spcPct val="0"/>
              </a:spcBef>
              <a:spcAft>
                <a:spcPts val="300"/>
              </a:spcAft>
              <a:buClrTx/>
              <a:buNone/>
              <a:defRPr/>
            </a:pPr>
            <a:r>
              <a:rPr lang="ru-RU" altLang="ru-RU" sz="1300" dirty="0">
                <a:ea typeface="SimSun" pitchFamily="2" charset="-122"/>
                <a:cs typeface="Arial" charset="0"/>
              </a:rPr>
              <a:t>«ЭЛЕКТРИЧЕСКИЕ СЕТИ </a:t>
            </a:r>
            <a:br>
              <a:rPr lang="ru-RU" altLang="ru-RU" sz="1300" dirty="0">
                <a:ea typeface="SimSun" pitchFamily="2" charset="-122"/>
                <a:cs typeface="Arial" charset="0"/>
              </a:rPr>
            </a:br>
            <a:r>
              <a:rPr lang="ru-RU" altLang="ru-RU" sz="1300" dirty="0">
                <a:ea typeface="SimSun" pitchFamily="2" charset="-122"/>
                <a:cs typeface="Arial" charset="0"/>
              </a:rPr>
              <a:t>(магистральные и распределительные)»</a:t>
            </a:r>
          </a:p>
          <a:p>
            <a:pPr algn="ctr" eaLnBrk="1" hangingPunct="1">
              <a:spcBef>
                <a:spcPct val="0"/>
              </a:spcBef>
              <a:spcAft>
                <a:spcPts val="300"/>
              </a:spcAft>
              <a:buClrTx/>
              <a:buNone/>
              <a:defRPr/>
            </a:pPr>
            <a:r>
              <a:rPr lang="ru-RU" altLang="ru-RU" sz="1300" u="sng" dirty="0">
                <a:solidFill>
                  <a:schemeClr val="tx1"/>
                </a:solidFill>
                <a:ea typeface="SimSun" pitchFamily="2" charset="-122"/>
                <a:cs typeface="Arial" charset="0"/>
              </a:rPr>
              <a:t>Руководитель ПК </a:t>
            </a:r>
            <a:r>
              <a:rPr lang="ru-RU" altLang="ru-RU" sz="1300" dirty="0">
                <a:solidFill>
                  <a:schemeClr val="tx1"/>
                </a:solidFill>
                <a:ea typeface="SimSun" pitchFamily="2" charset="-122"/>
                <a:cs typeface="Arial" charset="0"/>
              </a:rPr>
              <a:t>–</a:t>
            </a:r>
            <a:r>
              <a:rPr lang="ru-RU" altLang="ru-RU" sz="1300" b="0" dirty="0">
                <a:solidFill>
                  <a:schemeClr val="tx1"/>
                </a:solidFill>
                <a:ea typeface="SimSun" pitchFamily="2" charset="-122"/>
                <a:cs typeface="Arial" charset="0"/>
              </a:rPr>
              <a:t>.Майоров А.В.</a:t>
            </a:r>
          </a:p>
          <a:p>
            <a:pPr algn="l"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ru-RU" altLang="ru-RU" sz="1300" dirty="0">
                <a:solidFill>
                  <a:schemeClr val="tx1"/>
                </a:solidFill>
                <a:ea typeface="SimSun" pitchFamily="2" charset="-122"/>
                <a:cs typeface="Arial" charset="0"/>
              </a:rPr>
              <a:t>Базовая организация: </a:t>
            </a:r>
            <a:r>
              <a:rPr lang="ru-RU" altLang="ru-RU" sz="1300" b="0" dirty="0">
                <a:solidFill>
                  <a:schemeClr val="tx1"/>
                </a:solidFill>
                <a:ea typeface="SimSun" pitchFamily="2" charset="-122"/>
                <a:cs typeface="Arial" charset="0"/>
              </a:rPr>
              <a:t>ПАО «</a:t>
            </a:r>
            <a:r>
              <a:rPr lang="ru-RU" altLang="ru-RU" sz="1300" b="0" dirty="0" err="1">
                <a:solidFill>
                  <a:schemeClr val="tx1"/>
                </a:solidFill>
                <a:ea typeface="SimSun" pitchFamily="2" charset="-122"/>
                <a:cs typeface="Arial" charset="0"/>
              </a:rPr>
              <a:t>Россети</a:t>
            </a:r>
            <a:r>
              <a:rPr lang="ru-RU" altLang="ru-RU" sz="1300" b="0" dirty="0">
                <a:solidFill>
                  <a:schemeClr val="tx1"/>
                </a:solidFill>
                <a:ea typeface="SimSun" pitchFamily="2" charset="-122"/>
                <a:cs typeface="Arial" charset="0"/>
              </a:rPr>
              <a:t>»</a:t>
            </a:r>
            <a:endParaRPr lang="en-US" altLang="ru-RU" sz="1300" b="0" dirty="0">
              <a:solidFill>
                <a:schemeClr val="tx1"/>
              </a:solidFill>
              <a:ea typeface="SimSun" pitchFamily="2" charset="-122"/>
              <a:cs typeface="Arial" charset="0"/>
            </a:endParaRPr>
          </a:p>
        </p:txBody>
      </p:sp>
      <p:sp>
        <p:nvSpPr>
          <p:cNvPr id="10" name="Поле 1">
            <a:extLst>
              <a:ext uri="{FF2B5EF4-FFF2-40B4-BE49-F238E27FC236}">
                <a16:creationId xmlns:a16="http://schemas.microsoft.com/office/drawing/2014/main" id="{20314BF0-BDD2-46D0-A7D7-809C2295EFCB}"/>
              </a:ext>
            </a:extLst>
          </p:cNvPr>
          <p:cNvSpPr txBox="1"/>
          <p:nvPr/>
        </p:nvSpPr>
        <p:spPr>
          <a:xfrm>
            <a:off x="1679575" y="3471532"/>
            <a:ext cx="4035424" cy="1076326"/>
          </a:xfrm>
          <a:prstGeom prst="rect">
            <a:avLst/>
          </a:prstGeom>
          <a:gradFill>
            <a:gsLst>
              <a:gs pos="0">
                <a:srgbClr val="B9DCFF">
                  <a:lumMod val="75000"/>
                  <a:lumOff val="25000"/>
                </a:srgbClr>
              </a:gs>
              <a:gs pos="51000">
                <a:schemeClr val="bg1"/>
              </a:gs>
              <a:gs pos="100000">
                <a:srgbClr val="D9ECFF"/>
              </a:gs>
            </a:gsLst>
          </a:gradFill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>
            <a:lvl1pPr algn="just" eaLnBrk="0" hangingPunct="0">
              <a:spcBef>
                <a:spcPct val="20000"/>
              </a:spcBef>
              <a:buClr>
                <a:srgbClr val="003CA0"/>
              </a:buClr>
              <a:buFont typeface="Arial" charset="0"/>
              <a:buChar char="■"/>
              <a:defRPr sz="2000" b="1">
                <a:solidFill>
                  <a:srgbClr val="003CA0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lr>
                <a:srgbClr val="95642F"/>
              </a:buClr>
              <a:buSzPct val="85000"/>
              <a:buFont typeface="Arial" charset="0"/>
              <a:buChar char="▬"/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lr>
                <a:srgbClr val="003CA0"/>
              </a:buClr>
              <a:buFont typeface="Wingdings" pitchFamily="2" charset="2"/>
              <a:buChar char="§"/>
              <a:defRPr sz="1200" b="1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lr>
                <a:srgbClr val="003CA0"/>
              </a:buClr>
              <a:buFont typeface="Wingdings" pitchFamily="2" charset="2"/>
              <a:buChar char="§"/>
              <a:defRPr sz="1000" b="1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lr>
                <a:srgbClr val="003CA0"/>
              </a:buClr>
              <a:buFont typeface="Wingdings" pitchFamily="2" charset="2"/>
              <a:buChar char="§"/>
              <a:defRPr sz="10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CA0"/>
              </a:buClr>
              <a:buFont typeface="Wingdings" pitchFamily="2" charset="2"/>
              <a:buChar char="§"/>
              <a:defRPr sz="10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CA0"/>
              </a:buClr>
              <a:buFont typeface="Wingdings" pitchFamily="2" charset="2"/>
              <a:buChar char="§"/>
              <a:defRPr sz="10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CA0"/>
              </a:buClr>
              <a:buFont typeface="Wingdings" pitchFamily="2" charset="2"/>
              <a:buChar char="§"/>
              <a:defRPr sz="10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CA0"/>
              </a:buClr>
              <a:buFont typeface="Wingdings" pitchFamily="2" charset="2"/>
              <a:buChar char="§"/>
              <a:defRPr sz="1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ru-RU" altLang="ru-RU" sz="1300" dirty="0">
                <a:ea typeface="SimSun" pitchFamily="2" charset="-122"/>
                <a:cs typeface="Arial" charset="0"/>
              </a:rPr>
              <a:t>Подкомитет ПК-3</a:t>
            </a:r>
            <a:br>
              <a:rPr lang="ru-RU" altLang="ru-RU" sz="1300" dirty="0">
                <a:ea typeface="SimSun" pitchFamily="2" charset="-122"/>
                <a:cs typeface="Arial" charset="0"/>
              </a:rPr>
            </a:br>
            <a:r>
              <a:rPr lang="ru-RU" altLang="ru-RU" sz="1300" dirty="0">
                <a:ea typeface="SimSun" pitchFamily="2" charset="-122"/>
                <a:cs typeface="Arial" charset="0"/>
              </a:rPr>
              <a:t>«ТЕПЛОВЫЕ ЭЛЕКТРИЧЕСКИЕ СТАНЦИИ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ru-RU" altLang="ru-RU" sz="1300" u="sng" dirty="0">
                <a:solidFill>
                  <a:schemeClr val="tx1"/>
                </a:solidFill>
                <a:ea typeface="SimSun" pitchFamily="2" charset="-122"/>
                <a:cs typeface="Arial" charset="0"/>
              </a:rPr>
              <a:t>Руководитель ПК </a:t>
            </a:r>
            <a:r>
              <a:rPr lang="ru-RU" altLang="ru-RU" sz="1300" dirty="0">
                <a:solidFill>
                  <a:schemeClr val="tx1"/>
                </a:solidFill>
                <a:ea typeface="SimSun" pitchFamily="2" charset="-122"/>
                <a:cs typeface="Arial" charset="0"/>
              </a:rPr>
              <a:t>– </a:t>
            </a:r>
            <a:r>
              <a:rPr lang="ru-RU" altLang="ru-RU" sz="1300" b="0" dirty="0">
                <a:solidFill>
                  <a:schemeClr val="tx1"/>
                </a:solidFill>
                <a:ea typeface="SimSun" pitchFamily="2" charset="-122"/>
                <a:cs typeface="Arial" charset="0"/>
              </a:rPr>
              <a:t>Ольховский Г.Г.</a:t>
            </a:r>
          </a:p>
          <a:p>
            <a:pPr algn="l"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ru-RU" altLang="ru-RU" sz="1300" dirty="0">
                <a:solidFill>
                  <a:schemeClr val="tx1"/>
                </a:solidFill>
                <a:ea typeface="SimSun" pitchFamily="2" charset="-122"/>
                <a:cs typeface="Arial" charset="0"/>
              </a:rPr>
              <a:t>Базовая организация: </a:t>
            </a:r>
            <a:r>
              <a:rPr lang="ru-RU" altLang="ru-RU" sz="1300" b="0" dirty="0">
                <a:solidFill>
                  <a:schemeClr val="tx1"/>
                </a:solidFill>
                <a:ea typeface="SimSun" pitchFamily="2" charset="-122"/>
                <a:cs typeface="Arial" charset="0"/>
              </a:rPr>
              <a:t>ОАО «ВТИ»</a:t>
            </a:r>
          </a:p>
        </p:txBody>
      </p:sp>
      <p:sp>
        <p:nvSpPr>
          <p:cNvPr id="11" name="Поле 1">
            <a:extLst>
              <a:ext uri="{FF2B5EF4-FFF2-40B4-BE49-F238E27FC236}">
                <a16:creationId xmlns:a16="http://schemas.microsoft.com/office/drawing/2014/main" id="{551CF5BD-72B3-431E-8CBE-B579C527332F}"/>
              </a:ext>
            </a:extLst>
          </p:cNvPr>
          <p:cNvSpPr txBox="1"/>
          <p:nvPr/>
        </p:nvSpPr>
        <p:spPr>
          <a:xfrm>
            <a:off x="6237289" y="3478213"/>
            <a:ext cx="4035425" cy="1079500"/>
          </a:xfrm>
          <a:prstGeom prst="rect">
            <a:avLst/>
          </a:prstGeom>
          <a:gradFill>
            <a:gsLst>
              <a:gs pos="0">
                <a:srgbClr val="B9DCFF">
                  <a:lumMod val="75000"/>
                  <a:lumOff val="25000"/>
                </a:srgbClr>
              </a:gs>
              <a:gs pos="51000">
                <a:schemeClr val="bg1"/>
              </a:gs>
              <a:gs pos="100000">
                <a:srgbClr val="D9ECFF"/>
              </a:gs>
            </a:gsLst>
          </a:gradFill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>
            <a:lvl1pPr algn="just" eaLnBrk="0" hangingPunct="0">
              <a:spcBef>
                <a:spcPct val="20000"/>
              </a:spcBef>
              <a:buClr>
                <a:srgbClr val="003CA0"/>
              </a:buClr>
              <a:buFont typeface="Arial" charset="0"/>
              <a:buChar char="■"/>
              <a:defRPr sz="2000" b="1">
                <a:solidFill>
                  <a:srgbClr val="003CA0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lr>
                <a:srgbClr val="95642F"/>
              </a:buClr>
              <a:buSzPct val="85000"/>
              <a:buFont typeface="Arial" charset="0"/>
              <a:buChar char="▬"/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lr>
                <a:srgbClr val="003CA0"/>
              </a:buClr>
              <a:buFont typeface="Wingdings" pitchFamily="2" charset="2"/>
              <a:buChar char="§"/>
              <a:defRPr sz="1200" b="1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lr>
                <a:srgbClr val="003CA0"/>
              </a:buClr>
              <a:buFont typeface="Wingdings" pitchFamily="2" charset="2"/>
              <a:buChar char="§"/>
              <a:defRPr sz="1000" b="1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lr>
                <a:srgbClr val="003CA0"/>
              </a:buClr>
              <a:buFont typeface="Wingdings" pitchFamily="2" charset="2"/>
              <a:buChar char="§"/>
              <a:defRPr sz="10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CA0"/>
              </a:buClr>
              <a:buFont typeface="Wingdings" pitchFamily="2" charset="2"/>
              <a:buChar char="§"/>
              <a:defRPr sz="10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CA0"/>
              </a:buClr>
              <a:buFont typeface="Wingdings" pitchFamily="2" charset="2"/>
              <a:buChar char="§"/>
              <a:defRPr sz="10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CA0"/>
              </a:buClr>
              <a:buFont typeface="Wingdings" pitchFamily="2" charset="2"/>
              <a:buChar char="§"/>
              <a:defRPr sz="10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CA0"/>
              </a:buClr>
              <a:buFont typeface="Wingdings" pitchFamily="2" charset="2"/>
              <a:buChar char="§"/>
              <a:defRPr sz="1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ru-RU" altLang="ru-RU" sz="1300" dirty="0">
                <a:ea typeface="SimSun" pitchFamily="2" charset="-122"/>
                <a:cs typeface="Arial" charset="0"/>
              </a:rPr>
              <a:t>Подкомитет ПК-4</a:t>
            </a:r>
            <a:br>
              <a:rPr lang="ru-RU" altLang="ru-RU" sz="1300" dirty="0">
                <a:solidFill>
                  <a:schemeClr val="tx1"/>
                </a:solidFill>
                <a:ea typeface="SimSun" pitchFamily="2" charset="-122"/>
                <a:cs typeface="Arial" charset="0"/>
              </a:rPr>
            </a:br>
            <a:r>
              <a:rPr lang="ru-RU" altLang="ru-RU" sz="1300" dirty="0">
                <a:solidFill>
                  <a:schemeClr val="accent1">
                    <a:lumMod val="75000"/>
                  </a:schemeClr>
                </a:solidFill>
                <a:ea typeface="SimSun" pitchFamily="2" charset="-122"/>
                <a:cs typeface="Arial" charset="0"/>
              </a:rPr>
              <a:t>«</a:t>
            </a:r>
            <a:r>
              <a:rPr lang="ru-RU" altLang="ru-RU" sz="1300" dirty="0">
                <a:ea typeface="SimSun" pitchFamily="2" charset="-122"/>
                <a:cs typeface="Arial" charset="0"/>
              </a:rPr>
              <a:t>ГИДРОЭЛЕКТРОСТАНЦИИ»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ru-RU" altLang="ru-RU" sz="1300" u="sng" dirty="0">
                <a:solidFill>
                  <a:schemeClr val="tx1"/>
                </a:solidFill>
                <a:ea typeface="SimSun" pitchFamily="2" charset="-122"/>
                <a:cs typeface="Arial" charset="0"/>
              </a:rPr>
              <a:t>Руководитель ПК </a:t>
            </a:r>
            <a:r>
              <a:rPr lang="ru-RU" altLang="ru-RU" sz="1300" b="0" dirty="0">
                <a:solidFill>
                  <a:schemeClr val="tx1"/>
                </a:solidFill>
                <a:ea typeface="SimSun" pitchFamily="2" charset="-122"/>
                <a:cs typeface="Arial" charset="0"/>
              </a:rPr>
              <a:t>– </a:t>
            </a:r>
            <a:r>
              <a:rPr lang="ru-RU" altLang="ru-RU" sz="1300" b="0" dirty="0" err="1">
                <a:solidFill>
                  <a:schemeClr val="tx1"/>
                </a:solidFill>
                <a:ea typeface="SimSun" pitchFamily="2" charset="-122"/>
                <a:cs typeface="Arial" charset="0"/>
              </a:rPr>
              <a:t>Молодкин</a:t>
            </a:r>
            <a:r>
              <a:rPr lang="ru-RU" altLang="ru-RU" sz="1300" b="0" dirty="0">
                <a:solidFill>
                  <a:schemeClr val="tx1"/>
                </a:solidFill>
                <a:ea typeface="SimSun" pitchFamily="2" charset="-122"/>
                <a:cs typeface="Arial" charset="0"/>
              </a:rPr>
              <a:t> К.А..</a:t>
            </a:r>
          </a:p>
          <a:p>
            <a:pPr algn="l"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ru-RU" altLang="ru-RU" sz="1300" dirty="0">
                <a:solidFill>
                  <a:schemeClr val="tx1"/>
                </a:solidFill>
                <a:ea typeface="SimSun" pitchFamily="2" charset="-122"/>
                <a:cs typeface="Arial" charset="0"/>
              </a:rPr>
              <a:t>Базовая организация: </a:t>
            </a:r>
            <a:r>
              <a:rPr lang="ru-RU" altLang="ru-RU" sz="1300" b="0" dirty="0">
                <a:solidFill>
                  <a:schemeClr val="tx1"/>
                </a:solidFill>
                <a:ea typeface="SimSun" pitchFamily="2" charset="-122"/>
                <a:cs typeface="Arial" charset="0"/>
              </a:rPr>
              <a:t>ПАО «</a:t>
            </a:r>
            <a:r>
              <a:rPr lang="ru-RU" altLang="ru-RU" sz="1300" b="0" dirty="0" err="1">
                <a:solidFill>
                  <a:schemeClr val="tx1"/>
                </a:solidFill>
                <a:ea typeface="SimSun" pitchFamily="2" charset="-122"/>
                <a:cs typeface="Arial" charset="0"/>
              </a:rPr>
              <a:t>РусГидро</a:t>
            </a:r>
            <a:r>
              <a:rPr lang="ru-RU" altLang="ru-RU" sz="1300" b="0" dirty="0">
                <a:solidFill>
                  <a:schemeClr val="tx1"/>
                </a:solidFill>
                <a:ea typeface="SimSun" pitchFamily="2" charset="-122"/>
                <a:cs typeface="Arial" charset="0"/>
              </a:rPr>
              <a:t>»</a:t>
            </a:r>
            <a:endParaRPr lang="en-US" altLang="ru-RU" sz="1300" b="0" dirty="0">
              <a:solidFill>
                <a:schemeClr val="tx1"/>
              </a:solidFill>
              <a:ea typeface="SimSun" pitchFamily="2" charset="-122"/>
              <a:cs typeface="Arial" charset="0"/>
            </a:endParaRPr>
          </a:p>
          <a:p>
            <a:pPr algn="l"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ru-RU" altLang="ru-RU" sz="1300" dirty="0">
                <a:solidFill>
                  <a:schemeClr val="tx1"/>
                </a:solidFill>
                <a:ea typeface="SimSun" pitchFamily="2" charset="-122"/>
                <a:cs typeface="Arial" charset="0"/>
              </a:rPr>
              <a:t>Секретариат</a:t>
            </a:r>
            <a:r>
              <a:rPr lang="en-US" altLang="ru-RU" sz="1300" dirty="0">
                <a:solidFill>
                  <a:schemeClr val="tx1"/>
                </a:solidFill>
                <a:ea typeface="SimSun" pitchFamily="2" charset="-122"/>
                <a:cs typeface="Arial" charset="0"/>
              </a:rPr>
              <a:t>: </a:t>
            </a:r>
            <a:r>
              <a:rPr lang="ru-RU" altLang="ru-RU" sz="1300" b="0" dirty="0">
                <a:solidFill>
                  <a:schemeClr val="tx1"/>
                </a:solidFill>
                <a:ea typeface="SimSun" pitchFamily="2" charset="-122"/>
                <a:cs typeface="Arial" charset="0"/>
              </a:rPr>
              <a:t>НП</a:t>
            </a:r>
            <a:r>
              <a:rPr lang="en-US" altLang="ru-RU" sz="1300" b="0" dirty="0">
                <a:solidFill>
                  <a:schemeClr val="tx1"/>
                </a:solidFill>
                <a:ea typeface="SimSun" pitchFamily="2" charset="-122"/>
                <a:cs typeface="Arial" charset="0"/>
              </a:rPr>
              <a:t> </a:t>
            </a:r>
            <a:r>
              <a:rPr lang="ru-RU" altLang="ru-RU" sz="1300" b="0" dirty="0">
                <a:solidFill>
                  <a:schemeClr val="tx1"/>
                </a:solidFill>
                <a:ea typeface="SimSun" pitchFamily="2" charset="-122"/>
                <a:cs typeface="Arial" charset="0"/>
              </a:rPr>
              <a:t>«Гидроэнергетика России»</a:t>
            </a:r>
          </a:p>
        </p:txBody>
      </p:sp>
      <p:sp>
        <p:nvSpPr>
          <p:cNvPr id="25" name="Поле 1">
            <a:extLst>
              <a:ext uri="{FF2B5EF4-FFF2-40B4-BE49-F238E27FC236}">
                <a16:creationId xmlns:a16="http://schemas.microsoft.com/office/drawing/2014/main" id="{D8963635-D8ED-413C-A51F-AF6B1E005430}"/>
              </a:ext>
            </a:extLst>
          </p:cNvPr>
          <p:cNvSpPr txBox="1"/>
          <p:nvPr/>
        </p:nvSpPr>
        <p:spPr>
          <a:xfrm>
            <a:off x="1679576" y="4689032"/>
            <a:ext cx="4035423" cy="1078357"/>
          </a:xfrm>
          <a:prstGeom prst="rect">
            <a:avLst/>
          </a:prstGeom>
          <a:gradFill>
            <a:gsLst>
              <a:gs pos="0">
                <a:srgbClr val="B9DCFF">
                  <a:lumMod val="75000"/>
                  <a:lumOff val="25000"/>
                </a:srgbClr>
              </a:gs>
              <a:gs pos="51000">
                <a:schemeClr val="bg1"/>
              </a:gs>
              <a:gs pos="100000">
                <a:srgbClr val="D9ECFF"/>
              </a:gs>
            </a:gsLst>
          </a:gradFill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>
            <a:lvl1pPr algn="just" eaLnBrk="0" hangingPunct="0">
              <a:spcBef>
                <a:spcPct val="20000"/>
              </a:spcBef>
              <a:buClr>
                <a:srgbClr val="003CA0"/>
              </a:buClr>
              <a:buFont typeface="Arial" charset="0"/>
              <a:buChar char="■"/>
              <a:defRPr sz="2000" b="1">
                <a:solidFill>
                  <a:srgbClr val="003CA0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lr>
                <a:srgbClr val="95642F"/>
              </a:buClr>
              <a:buSzPct val="85000"/>
              <a:buFont typeface="Arial" charset="0"/>
              <a:buChar char="▬"/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lr>
                <a:srgbClr val="003CA0"/>
              </a:buClr>
              <a:buFont typeface="Wingdings" pitchFamily="2" charset="2"/>
              <a:buChar char="§"/>
              <a:defRPr sz="1200" b="1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lr>
                <a:srgbClr val="003CA0"/>
              </a:buClr>
              <a:buFont typeface="Wingdings" pitchFamily="2" charset="2"/>
              <a:buChar char="§"/>
              <a:defRPr sz="1000" b="1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lr>
                <a:srgbClr val="003CA0"/>
              </a:buClr>
              <a:buFont typeface="Wingdings" pitchFamily="2" charset="2"/>
              <a:buChar char="§"/>
              <a:defRPr sz="10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CA0"/>
              </a:buClr>
              <a:buFont typeface="Wingdings" pitchFamily="2" charset="2"/>
              <a:buChar char="§"/>
              <a:defRPr sz="10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CA0"/>
              </a:buClr>
              <a:buFont typeface="Wingdings" pitchFamily="2" charset="2"/>
              <a:buChar char="§"/>
              <a:defRPr sz="10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CA0"/>
              </a:buClr>
              <a:buFont typeface="Wingdings" pitchFamily="2" charset="2"/>
              <a:buChar char="§"/>
              <a:defRPr sz="10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CA0"/>
              </a:buClr>
              <a:buFont typeface="Wingdings" pitchFamily="2" charset="2"/>
              <a:buChar char="§"/>
              <a:defRPr sz="1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ru-RU" altLang="ru-RU" sz="1300" dirty="0">
                <a:ea typeface="SimSun" pitchFamily="2" charset="-122"/>
                <a:cs typeface="Arial" charset="0"/>
              </a:rPr>
              <a:t>Подкомитет ПК-5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ru-RU" altLang="ru-RU" sz="1300" dirty="0">
                <a:ea typeface="SimSun" pitchFamily="2" charset="-122"/>
                <a:cs typeface="Arial" charset="0"/>
              </a:rPr>
              <a:t>«РАСПРЕДЕЛЕННАЯ ГЕНЕРАЦИЯ </a:t>
            </a:r>
            <a:br>
              <a:rPr lang="ru-RU" altLang="ru-RU" sz="1300" dirty="0">
                <a:ea typeface="SimSun" pitchFamily="2" charset="-122"/>
                <a:cs typeface="Arial" charset="0"/>
              </a:rPr>
            </a:br>
            <a:r>
              <a:rPr lang="ru-RU" altLang="ru-RU" sz="1300" dirty="0">
                <a:ea typeface="SimSun" pitchFamily="2" charset="-122"/>
                <a:cs typeface="Arial" charset="0"/>
              </a:rPr>
              <a:t>(включая ВИЭ)»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ru-RU" altLang="ru-RU" sz="1300" u="sng" dirty="0">
                <a:solidFill>
                  <a:schemeClr val="tx1"/>
                </a:solidFill>
                <a:ea typeface="SimSun" pitchFamily="2" charset="-122"/>
                <a:cs typeface="Arial" charset="0"/>
              </a:rPr>
              <a:t>Руководитель ПК</a:t>
            </a:r>
            <a:r>
              <a:rPr lang="ru-RU" altLang="ru-RU" sz="1300" dirty="0">
                <a:solidFill>
                  <a:schemeClr val="tx1"/>
                </a:solidFill>
                <a:ea typeface="SimSun" pitchFamily="2" charset="-122"/>
                <a:cs typeface="Arial" charset="0"/>
              </a:rPr>
              <a:t> – </a:t>
            </a:r>
            <a:r>
              <a:rPr lang="ru-RU" altLang="ru-RU" sz="1300" b="0" dirty="0" err="1">
                <a:solidFill>
                  <a:schemeClr val="tx1"/>
                </a:solidFill>
                <a:ea typeface="SimSun" pitchFamily="2" charset="-122"/>
                <a:cs typeface="Arial" charset="0"/>
              </a:rPr>
              <a:t>Гринкевич</a:t>
            </a:r>
            <a:r>
              <a:rPr lang="ru-RU" altLang="ru-RU" sz="1300" b="0" dirty="0">
                <a:solidFill>
                  <a:schemeClr val="tx1"/>
                </a:solidFill>
                <a:ea typeface="SimSun" pitchFamily="2" charset="-122"/>
                <a:cs typeface="Arial" charset="0"/>
              </a:rPr>
              <a:t> Е.Б.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ru-RU" altLang="ru-RU" sz="1300" dirty="0">
                <a:solidFill>
                  <a:schemeClr val="tx1"/>
                </a:solidFill>
                <a:ea typeface="SimSun" pitchFamily="2" charset="-122"/>
                <a:cs typeface="Arial" charset="0"/>
              </a:rPr>
              <a:t>Базовая организация</a:t>
            </a:r>
            <a:r>
              <a:rPr lang="ru-RU" altLang="ru-RU" sz="1300" b="0" dirty="0">
                <a:solidFill>
                  <a:schemeClr val="tx1"/>
                </a:solidFill>
                <a:ea typeface="SimSun" pitchFamily="2" charset="-122"/>
                <a:cs typeface="Arial" charset="0"/>
              </a:rPr>
              <a:t>:</a:t>
            </a:r>
            <a:r>
              <a:rPr lang="en-US" altLang="ru-RU" sz="1300" b="0" dirty="0">
                <a:solidFill>
                  <a:schemeClr val="tx1"/>
                </a:solidFill>
                <a:ea typeface="SimSun" pitchFamily="2" charset="-122"/>
                <a:cs typeface="Arial" charset="0"/>
              </a:rPr>
              <a:t> </a:t>
            </a:r>
            <a:r>
              <a:rPr lang="ru-RU" altLang="ru-RU" sz="1300" b="0" dirty="0">
                <a:solidFill>
                  <a:schemeClr val="tx1"/>
                </a:solidFill>
                <a:ea typeface="SimSun" pitchFamily="2" charset="-122"/>
                <a:cs typeface="Arial" charset="0"/>
              </a:rPr>
              <a:t>АО «</a:t>
            </a:r>
            <a:r>
              <a:rPr lang="ru-RU" altLang="ru-RU" sz="1300" b="0" dirty="0" err="1">
                <a:solidFill>
                  <a:schemeClr val="tx1"/>
                </a:solidFill>
                <a:ea typeface="SimSun" pitchFamily="2" charset="-122"/>
                <a:cs typeface="Arial" charset="0"/>
              </a:rPr>
              <a:t>НоваВинд</a:t>
            </a:r>
            <a:r>
              <a:rPr lang="ru-RU" altLang="ru-RU" sz="1300" b="0" dirty="0">
                <a:solidFill>
                  <a:schemeClr val="tx1"/>
                </a:solidFill>
                <a:ea typeface="SimSun" pitchFamily="2" charset="-122"/>
                <a:cs typeface="Arial" charset="0"/>
              </a:rPr>
              <a:t>»</a:t>
            </a:r>
          </a:p>
        </p:txBody>
      </p:sp>
      <p:sp>
        <p:nvSpPr>
          <p:cNvPr id="24" name="Поле 1">
            <a:extLst>
              <a:ext uri="{FF2B5EF4-FFF2-40B4-BE49-F238E27FC236}">
                <a16:creationId xmlns:a16="http://schemas.microsoft.com/office/drawing/2014/main" id="{76098C4B-2AEC-4BB2-B766-A7F66D70820A}"/>
              </a:ext>
            </a:extLst>
          </p:cNvPr>
          <p:cNvSpPr txBox="1"/>
          <p:nvPr/>
        </p:nvSpPr>
        <p:spPr>
          <a:xfrm>
            <a:off x="6237289" y="4740276"/>
            <a:ext cx="4035425" cy="1027113"/>
          </a:xfrm>
          <a:prstGeom prst="rect">
            <a:avLst/>
          </a:prstGeom>
          <a:gradFill>
            <a:gsLst>
              <a:gs pos="0">
                <a:srgbClr val="B9DCFF">
                  <a:lumMod val="75000"/>
                  <a:lumOff val="25000"/>
                </a:srgbClr>
              </a:gs>
              <a:gs pos="51000">
                <a:schemeClr val="bg1"/>
              </a:gs>
              <a:gs pos="100000">
                <a:srgbClr val="D9ECFF"/>
              </a:gs>
            </a:gsLst>
          </a:gradFill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>
            <a:lvl1pPr algn="just" eaLnBrk="0" hangingPunct="0">
              <a:spcBef>
                <a:spcPct val="20000"/>
              </a:spcBef>
              <a:buClr>
                <a:srgbClr val="003CA0"/>
              </a:buClr>
              <a:buFont typeface="Arial" charset="0"/>
              <a:buChar char="■"/>
              <a:defRPr sz="2000" b="1">
                <a:solidFill>
                  <a:srgbClr val="003CA0"/>
                </a:solidFill>
                <a:latin typeface="Arial" charset="0"/>
              </a:defRPr>
            </a:lvl1pPr>
            <a:lvl2pPr marL="742950" indent="-285750" algn="just" eaLnBrk="0" hangingPunct="0">
              <a:spcBef>
                <a:spcPct val="20000"/>
              </a:spcBef>
              <a:buClr>
                <a:srgbClr val="95642F"/>
              </a:buClr>
              <a:buSzPct val="85000"/>
              <a:buFont typeface="Arial" charset="0"/>
              <a:buChar char="▬"/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algn="just" eaLnBrk="0" hangingPunct="0">
              <a:spcBef>
                <a:spcPct val="20000"/>
              </a:spcBef>
              <a:buClr>
                <a:srgbClr val="003CA0"/>
              </a:buClr>
              <a:buFont typeface="Wingdings" pitchFamily="2" charset="2"/>
              <a:buChar char="§"/>
              <a:defRPr sz="1200" b="1">
                <a:solidFill>
                  <a:schemeClr val="tx1"/>
                </a:solidFill>
                <a:latin typeface="Arial" charset="0"/>
              </a:defRPr>
            </a:lvl3pPr>
            <a:lvl4pPr marL="1600200" indent="-228600" algn="just" eaLnBrk="0" hangingPunct="0">
              <a:spcBef>
                <a:spcPct val="20000"/>
              </a:spcBef>
              <a:buClr>
                <a:srgbClr val="003CA0"/>
              </a:buClr>
              <a:buFont typeface="Wingdings" pitchFamily="2" charset="2"/>
              <a:buChar char="§"/>
              <a:defRPr sz="1000" b="1">
                <a:solidFill>
                  <a:schemeClr val="tx1"/>
                </a:solidFill>
                <a:latin typeface="Arial" charset="0"/>
              </a:defRPr>
            </a:lvl4pPr>
            <a:lvl5pPr marL="2057400" indent="-228600" algn="just" eaLnBrk="0" hangingPunct="0">
              <a:spcBef>
                <a:spcPct val="20000"/>
              </a:spcBef>
              <a:buClr>
                <a:srgbClr val="003CA0"/>
              </a:buClr>
              <a:buFont typeface="Wingdings" pitchFamily="2" charset="2"/>
              <a:buChar char="§"/>
              <a:defRPr sz="10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CA0"/>
              </a:buClr>
              <a:buFont typeface="Wingdings" pitchFamily="2" charset="2"/>
              <a:buChar char="§"/>
              <a:defRPr sz="10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CA0"/>
              </a:buClr>
              <a:buFont typeface="Wingdings" pitchFamily="2" charset="2"/>
              <a:buChar char="§"/>
              <a:defRPr sz="10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CA0"/>
              </a:buClr>
              <a:buFont typeface="Wingdings" pitchFamily="2" charset="2"/>
              <a:buChar char="§"/>
              <a:defRPr sz="10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CA0"/>
              </a:buClr>
              <a:buFont typeface="Wingdings" pitchFamily="2" charset="2"/>
              <a:buChar char="§"/>
              <a:defRPr sz="1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ru-RU" altLang="ru-RU" sz="1300" dirty="0">
                <a:ea typeface="SimSun" pitchFamily="2" charset="-122"/>
                <a:cs typeface="Arial" charset="0"/>
              </a:rPr>
              <a:t>Подкомитет ПК-6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ru-RU" altLang="ru-RU" sz="1300" dirty="0">
                <a:ea typeface="SimSun" pitchFamily="2" charset="-122"/>
                <a:cs typeface="Arial" charset="0"/>
              </a:rPr>
              <a:t>«Силовая электроника в электроэнергетике» </a:t>
            </a:r>
            <a:r>
              <a:rPr lang="ru-RU" altLang="ru-RU" sz="1300" u="sng" dirty="0">
                <a:solidFill>
                  <a:schemeClr val="tx1"/>
                </a:solidFill>
                <a:ea typeface="SimSun" pitchFamily="2" charset="-122"/>
                <a:cs typeface="Arial" charset="0"/>
              </a:rPr>
              <a:t>Руководитель ПК</a:t>
            </a:r>
            <a:r>
              <a:rPr lang="ru-RU" altLang="ru-RU" sz="1300" dirty="0">
                <a:solidFill>
                  <a:schemeClr val="tx1"/>
                </a:solidFill>
                <a:ea typeface="SimSun" pitchFamily="2" charset="-122"/>
                <a:cs typeface="Arial" charset="0"/>
              </a:rPr>
              <a:t> – </a:t>
            </a:r>
            <a:r>
              <a:rPr lang="ru-RU" altLang="ru-RU" sz="1300" b="0" dirty="0">
                <a:solidFill>
                  <a:schemeClr val="tx1"/>
                </a:solidFill>
                <a:ea typeface="SimSun" pitchFamily="2" charset="-122"/>
                <a:cs typeface="Arial" charset="0"/>
              </a:rPr>
              <a:t>Майоров А.В.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ru-RU" altLang="ru-RU" sz="1300" dirty="0">
                <a:solidFill>
                  <a:schemeClr val="tx1"/>
                </a:solidFill>
                <a:ea typeface="SimSun" pitchFamily="2" charset="-122"/>
                <a:cs typeface="Arial" charset="0"/>
              </a:rPr>
              <a:t>Базовая организация</a:t>
            </a:r>
            <a:r>
              <a:rPr lang="ru-RU" altLang="ru-RU" sz="1300" b="0" dirty="0">
                <a:solidFill>
                  <a:schemeClr val="tx1"/>
                </a:solidFill>
                <a:ea typeface="SimSun" pitchFamily="2" charset="-122"/>
                <a:cs typeface="Arial" charset="0"/>
              </a:rPr>
              <a:t>: ПАО «ФСК ЕЭС» «</a:t>
            </a:r>
            <a:r>
              <a:rPr lang="ru-RU" altLang="ru-RU" sz="1300" b="0" dirty="0" err="1">
                <a:solidFill>
                  <a:schemeClr val="tx1"/>
                </a:solidFill>
                <a:ea typeface="SimSun" pitchFamily="2" charset="-122"/>
                <a:cs typeface="Arial" charset="0"/>
              </a:rPr>
              <a:t>Россети</a:t>
            </a:r>
            <a:r>
              <a:rPr lang="ru-RU" altLang="ru-RU" sz="1300" b="0" dirty="0">
                <a:solidFill>
                  <a:schemeClr val="tx1"/>
                </a:solidFill>
                <a:ea typeface="SimSun" pitchFamily="2" charset="-122"/>
                <a:cs typeface="Arial" charset="0"/>
              </a:rPr>
              <a:t>»</a:t>
            </a:r>
          </a:p>
        </p:txBody>
      </p:sp>
      <p:sp>
        <p:nvSpPr>
          <p:cNvPr id="15" name="Поле 1">
            <a:extLst>
              <a:ext uri="{FF2B5EF4-FFF2-40B4-BE49-F238E27FC236}">
                <a16:creationId xmlns:a16="http://schemas.microsoft.com/office/drawing/2014/main" id="{A5451C88-A48F-4A81-8141-51FD27E2DC27}"/>
              </a:ext>
            </a:extLst>
          </p:cNvPr>
          <p:cNvSpPr txBox="1"/>
          <p:nvPr/>
        </p:nvSpPr>
        <p:spPr>
          <a:xfrm>
            <a:off x="1679575" y="5867399"/>
            <a:ext cx="8593139" cy="815977"/>
          </a:xfrm>
          <a:prstGeom prst="rect">
            <a:avLst/>
          </a:prstGeom>
          <a:gradFill>
            <a:gsLst>
              <a:gs pos="0">
                <a:srgbClr val="B9DCFF">
                  <a:lumMod val="75000"/>
                  <a:lumOff val="25000"/>
                </a:srgbClr>
              </a:gs>
              <a:gs pos="51000">
                <a:schemeClr val="bg1"/>
              </a:gs>
              <a:gs pos="100000">
                <a:srgbClr val="D9ECFF"/>
              </a:gs>
            </a:gsLst>
          </a:gradFill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>
            <a:lvl1pPr algn="just">
              <a:spcBef>
                <a:spcPct val="20000"/>
              </a:spcBef>
              <a:buClr>
                <a:srgbClr val="003CA0"/>
              </a:buClr>
              <a:buFont typeface="Arial" panose="020B0604020202020204" pitchFamily="34" charset="0"/>
              <a:buChar char="■"/>
              <a:defRPr sz="2000" b="1">
                <a:solidFill>
                  <a:srgbClr val="003CA0"/>
                </a:solidFill>
                <a:latin typeface="Arial" panose="020B0604020202020204" pitchFamily="34" charset="0"/>
              </a:defRPr>
            </a:lvl1pPr>
            <a:lvl2pPr marL="742950" indent="-285750" algn="just">
              <a:spcBef>
                <a:spcPct val="20000"/>
              </a:spcBef>
              <a:buClr>
                <a:srgbClr val="95642F"/>
              </a:buClr>
              <a:buSzPct val="85000"/>
              <a:buFont typeface="Arial" panose="020B0604020202020204" pitchFamily="34" charset="0"/>
              <a:buChar char="▬"/>
              <a:defRPr sz="1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just">
              <a:spcBef>
                <a:spcPct val="20000"/>
              </a:spcBef>
              <a:buClr>
                <a:srgbClr val="003CA0"/>
              </a:buClr>
              <a:buFont typeface="Wingdings" panose="05000000000000000000" pitchFamily="2" charset="2"/>
              <a:buChar char="§"/>
              <a:defRPr sz="1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just">
              <a:spcBef>
                <a:spcPct val="20000"/>
              </a:spcBef>
              <a:buClr>
                <a:srgbClr val="003CA0"/>
              </a:buClr>
              <a:buFont typeface="Wingdings" panose="05000000000000000000" pitchFamily="2" charset="2"/>
              <a:buChar char="§"/>
              <a:defRPr sz="1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just">
              <a:spcBef>
                <a:spcPct val="20000"/>
              </a:spcBef>
              <a:buClr>
                <a:srgbClr val="003CA0"/>
              </a:buClr>
              <a:buFont typeface="Wingdings" panose="05000000000000000000" pitchFamily="2" charset="2"/>
              <a:buChar char="§"/>
              <a:defRPr sz="1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CA0"/>
              </a:buClr>
              <a:buFont typeface="Wingdings" panose="05000000000000000000" pitchFamily="2" charset="2"/>
              <a:buChar char="§"/>
              <a:defRPr sz="1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CA0"/>
              </a:buClr>
              <a:buFont typeface="Wingdings" panose="05000000000000000000" pitchFamily="2" charset="2"/>
              <a:buChar char="§"/>
              <a:defRPr sz="1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CA0"/>
              </a:buClr>
              <a:buFont typeface="Wingdings" panose="05000000000000000000" pitchFamily="2" charset="2"/>
              <a:buChar char="§"/>
              <a:defRPr sz="1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CA0"/>
              </a:buClr>
              <a:buFont typeface="Wingdings" panose="05000000000000000000" pitchFamily="2" charset="2"/>
              <a:buChar char="§"/>
              <a:defRPr sz="1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ru-RU" altLang="ru-RU" sz="1300" dirty="0">
                <a:ea typeface="SimSun" panose="02010600030101010101" pitchFamily="2" charset="-122"/>
                <a:cs typeface="Arial" panose="020B0604020202020204" pitchFamily="34" charset="0"/>
              </a:rPr>
              <a:t>Подкомитет ПК-7 «</a:t>
            </a:r>
            <a:r>
              <a:rPr lang="ru-RU" altLang="ru-RU" sz="1400" dirty="0">
                <a:ea typeface="SimSun" panose="02010600030101010101" pitchFamily="2" charset="-122"/>
                <a:cs typeface="Arial" panose="020B0604020202020204" pitchFamily="34" charset="0"/>
              </a:rPr>
              <a:t>ИНТЕЛЛЕКТУАЛЬНЫЕ ТЕХНОЛОГИИ В ЭЛЕКТРОЭНЕРГЕТИКЕ</a:t>
            </a:r>
            <a:r>
              <a:rPr lang="ru-RU" altLang="ru-RU" sz="1300" dirty="0">
                <a:ea typeface="SimSun" panose="02010600030101010101" pitchFamily="2" charset="-122"/>
                <a:cs typeface="Arial" panose="020B0604020202020204" pitchFamily="34" charset="0"/>
              </a:rPr>
              <a:t>» </a:t>
            </a:r>
          </a:p>
          <a:p>
            <a:pPr algn="ctr" eaLnBrk="1" hangingPunct="1">
              <a:spcBef>
                <a:spcPct val="0"/>
              </a:spcBef>
              <a:buClrTx/>
              <a:buFont typeface="Arial" panose="020B0604020202020204" pitchFamily="34" charset="0"/>
              <a:buNone/>
              <a:defRPr/>
            </a:pPr>
            <a:r>
              <a:rPr lang="ru-RU" altLang="ru-RU" sz="1300" u="sng" dirty="0">
                <a:solidFill>
                  <a:schemeClr val="tx1"/>
                </a:solidFill>
                <a:ea typeface="SimSun" panose="02010600030101010101" pitchFamily="2" charset="-122"/>
                <a:cs typeface="Arial" panose="020B0604020202020204" pitchFamily="34" charset="0"/>
              </a:rPr>
              <a:t>Руководитель ПК</a:t>
            </a:r>
            <a:r>
              <a:rPr lang="ru-RU" altLang="ru-RU" sz="1300" dirty="0">
                <a:solidFill>
                  <a:schemeClr val="tx1"/>
                </a:solidFill>
                <a:ea typeface="SimSun" panose="02010600030101010101" pitchFamily="2" charset="-122"/>
                <a:cs typeface="Arial" panose="020B0604020202020204" pitchFamily="34" charset="0"/>
              </a:rPr>
              <a:t> – </a:t>
            </a:r>
            <a:r>
              <a:rPr lang="ru-RU" altLang="ru-RU" sz="1300" b="0" dirty="0">
                <a:solidFill>
                  <a:schemeClr val="tx1"/>
                </a:solidFill>
                <a:ea typeface="SimSun" panose="02010600030101010101" pitchFamily="2" charset="-122"/>
                <a:cs typeface="Arial" panose="020B0604020202020204" pitchFamily="34" charset="0"/>
              </a:rPr>
              <a:t>Богомолов Р.А. 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ru-RU" altLang="ru-RU" sz="1300" dirty="0">
                <a:solidFill>
                  <a:schemeClr val="tx1"/>
                </a:solidFill>
                <a:ea typeface="SimSun" panose="02010600030101010101" pitchFamily="2" charset="-122"/>
                <a:cs typeface="Arial" panose="020B0604020202020204" pitchFamily="34" charset="0"/>
              </a:rPr>
              <a:t>Базовая организация</a:t>
            </a:r>
            <a:r>
              <a:rPr lang="ru-RU" altLang="ru-RU" sz="1300" b="0" dirty="0">
                <a:solidFill>
                  <a:schemeClr val="tx1"/>
                </a:solidFill>
                <a:ea typeface="SimSun" panose="02010600030101010101" pitchFamily="2" charset="-122"/>
                <a:cs typeface="Arial" panose="020B0604020202020204" pitchFamily="34" charset="0"/>
              </a:rPr>
              <a:t>: АО «СО ЕЭС»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0D34643-6D85-477E-9E4C-BD2C0E54B6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>
                <a:solidFill>
                  <a:schemeClr val="accent1"/>
                </a:solidFill>
              </a:rPr>
              <a:t>Нормативные документы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D949C8D-1B17-4B35-8414-4EA6D1DBC3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5094" y="1825625"/>
            <a:ext cx="10698706" cy="4600812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>
                <a:solidFill>
                  <a:schemeClr val="accent1"/>
                </a:solidFill>
              </a:rPr>
              <a:t>Федеральный закон от 29 июня 2015 года № 162-ФЗ «О стандартизации в Российской Федерации»</a:t>
            </a:r>
          </a:p>
          <a:p>
            <a:pPr marL="0" indent="0">
              <a:buNone/>
            </a:pPr>
            <a:r>
              <a:rPr lang="ru-RU" dirty="0"/>
              <a:t>Глава 5. Планирование работ по стандартизации, разработка</a:t>
            </a:r>
          </a:p>
          <a:p>
            <a:pPr marL="0" indent="0">
              <a:buNone/>
            </a:pPr>
            <a:r>
              <a:rPr lang="ru-RU" dirty="0"/>
              <a:t>и утверждение документов национальной системы стандартизации</a:t>
            </a:r>
          </a:p>
          <a:p>
            <a:pPr marL="0" indent="0">
              <a:buNone/>
            </a:pPr>
            <a:r>
              <a:rPr lang="ru-RU" dirty="0">
                <a:solidFill>
                  <a:schemeClr val="accent1"/>
                </a:solidFill>
              </a:rPr>
              <a:t>Приказы Минпромторга России и Росстандарта</a:t>
            </a:r>
          </a:p>
          <a:p>
            <a:pPr marL="0" indent="0">
              <a:buNone/>
            </a:pPr>
            <a:r>
              <a:rPr lang="ru-RU" dirty="0"/>
              <a:t>Правила и порядки (подачи предложений по разработке, проведения экспертизы, достижения консенсуса, применения международных стандартов, взаимодействия смежных ТК и пр.)</a:t>
            </a:r>
          </a:p>
          <a:p>
            <a:pPr marL="0" indent="0">
              <a:buNone/>
            </a:pPr>
            <a:r>
              <a:rPr lang="ru-RU" dirty="0">
                <a:solidFill>
                  <a:schemeClr val="accent1"/>
                </a:solidFill>
              </a:rPr>
              <a:t>Основополагающие стандарты ГОСТ 1.х и ГОСТ Р 1.х</a:t>
            </a:r>
          </a:p>
          <a:p>
            <a:pPr marL="0" indent="0">
              <a:buNone/>
            </a:pPr>
            <a:r>
              <a:rPr lang="ru-RU" dirty="0"/>
              <a:t>Правила формирования программы работ, деятельности ТК, разработки и оформления стандартов, требования к экспертам и др.</a:t>
            </a:r>
          </a:p>
          <a:p>
            <a:pPr marL="0" indent="0">
              <a:buNone/>
            </a:pPr>
            <a:r>
              <a:rPr lang="ru-RU" dirty="0">
                <a:solidFill>
                  <a:schemeClr val="accent1"/>
                </a:solidFill>
              </a:rPr>
              <a:t>Положение о ТК 016 «Электроэнергетика»</a:t>
            </a:r>
          </a:p>
          <a:p>
            <a:pPr marL="0" indent="0">
              <a:buNone/>
            </a:pPr>
            <a:r>
              <a:rPr lang="ru-RU" dirty="0"/>
              <a:t>Особенности работы системного ТК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830388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0D34643-6D85-477E-9E4C-BD2C0E54B6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>
                <a:solidFill>
                  <a:schemeClr val="accent1"/>
                </a:solidFill>
              </a:rPr>
              <a:t>Процедура разработки национального стандарта (ГОСТ Р 1.2 – 2020 и приложение А)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D949C8D-1B17-4B35-8414-4EA6D1DBC3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17817" y="1825625"/>
            <a:ext cx="7869383" cy="4351338"/>
          </a:xfrm>
        </p:spPr>
        <p:txBody>
          <a:bodyPr>
            <a:normAutofit fontScale="92500" lnSpcReduction="10000"/>
          </a:bodyPr>
          <a:lstStyle/>
          <a:p>
            <a:r>
              <a:rPr lang="ru-RU" sz="2400" dirty="0"/>
              <a:t>Включение в Программу национальной стандартизации (</a:t>
            </a:r>
            <a:r>
              <a:rPr lang="ru-RU" sz="2400" dirty="0">
                <a:solidFill>
                  <a:schemeClr val="accent1"/>
                </a:solidFill>
              </a:rPr>
              <a:t>ПНС</a:t>
            </a:r>
            <a:r>
              <a:rPr lang="ru-RU" sz="2400" dirty="0"/>
              <a:t>)</a:t>
            </a:r>
          </a:p>
          <a:p>
            <a:r>
              <a:rPr lang="ru-RU" sz="2400" dirty="0"/>
              <a:t>Разработка </a:t>
            </a:r>
            <a:r>
              <a:rPr lang="ru-RU" sz="2400" dirty="0">
                <a:solidFill>
                  <a:schemeClr val="accent1"/>
                </a:solidFill>
              </a:rPr>
              <a:t>первой редакции </a:t>
            </a:r>
            <a:r>
              <a:rPr lang="ru-RU" sz="2400" dirty="0"/>
              <a:t>проекта стандарта, представление в секретариат профильного ТК</a:t>
            </a:r>
          </a:p>
          <a:p>
            <a:r>
              <a:rPr lang="ru-RU" sz="2400" dirty="0"/>
              <a:t>Публичное обсуждение первой редакции проекта стандарта (</a:t>
            </a:r>
            <a:r>
              <a:rPr lang="ru-RU" sz="2400" dirty="0">
                <a:solidFill>
                  <a:schemeClr val="accent1"/>
                </a:solidFill>
              </a:rPr>
              <a:t>60-90</a:t>
            </a:r>
            <a:r>
              <a:rPr lang="ru-RU" sz="2400" dirty="0"/>
              <a:t> дней, </a:t>
            </a:r>
            <a:r>
              <a:rPr lang="en-US" sz="2400" dirty="0"/>
              <a:t>max 120 </a:t>
            </a:r>
            <a:r>
              <a:rPr lang="ru-RU" sz="2400" dirty="0"/>
              <a:t>дней), подготовка сводки отзывов и доработка проекта стандарта</a:t>
            </a:r>
          </a:p>
          <a:p>
            <a:r>
              <a:rPr lang="ru-RU" sz="2400" dirty="0"/>
              <a:t>Проведение экспертизы </a:t>
            </a:r>
            <a:r>
              <a:rPr lang="ru-RU" sz="2400" dirty="0">
                <a:solidFill>
                  <a:schemeClr val="accent1"/>
                </a:solidFill>
              </a:rPr>
              <a:t>окончательной редакции </a:t>
            </a:r>
            <a:br>
              <a:rPr lang="ru-RU" sz="2400" dirty="0"/>
            </a:br>
            <a:r>
              <a:rPr lang="ru-RU" sz="2400" dirty="0"/>
              <a:t>(до </a:t>
            </a:r>
            <a:r>
              <a:rPr lang="ru-RU" sz="2400" dirty="0">
                <a:solidFill>
                  <a:schemeClr val="accent1"/>
                </a:solidFill>
              </a:rPr>
              <a:t>90</a:t>
            </a:r>
            <a:r>
              <a:rPr lang="ru-RU" sz="2400" dirty="0"/>
              <a:t> дней), </a:t>
            </a:r>
          </a:p>
          <a:p>
            <a:r>
              <a:rPr lang="ru-RU" sz="2400" dirty="0"/>
              <a:t>Голосование членов ТК  (</a:t>
            </a:r>
            <a:r>
              <a:rPr lang="ru-RU" sz="2400" dirty="0">
                <a:solidFill>
                  <a:schemeClr val="accent1"/>
                </a:solidFill>
              </a:rPr>
              <a:t>ФГИС Росстандарта</a:t>
            </a:r>
            <a:r>
              <a:rPr lang="ru-RU" sz="2400" dirty="0"/>
              <a:t>) и формирование мотивированного предложения ТК</a:t>
            </a:r>
          </a:p>
          <a:p>
            <a:r>
              <a:rPr lang="ru-RU" sz="2400" dirty="0"/>
              <a:t>Проведение </a:t>
            </a:r>
            <a:r>
              <a:rPr lang="ru-RU" sz="2400" dirty="0" err="1"/>
              <a:t>нормоконтроля</a:t>
            </a:r>
            <a:r>
              <a:rPr lang="ru-RU" sz="2400" dirty="0"/>
              <a:t> (до </a:t>
            </a:r>
            <a:r>
              <a:rPr lang="ru-RU" sz="2400" dirty="0">
                <a:solidFill>
                  <a:schemeClr val="accent1"/>
                </a:solidFill>
              </a:rPr>
              <a:t>30</a:t>
            </a:r>
            <a:r>
              <a:rPr lang="ru-RU" sz="2400" dirty="0"/>
              <a:t> дней)</a:t>
            </a:r>
          </a:p>
          <a:p>
            <a:r>
              <a:rPr lang="ru-RU" sz="2400" dirty="0"/>
              <a:t>Утверждение стандарта, регистрация и опубликование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84E1C56F-CCE4-4A0C-AC49-67687332D7F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1" y="1690688"/>
            <a:ext cx="3068782" cy="4489045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26695099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32E04BB-DCDC-4895-B7AE-244E95CA7B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27740"/>
          </a:xfrm>
        </p:spPr>
        <p:txBody>
          <a:bodyPr>
            <a:normAutofit/>
          </a:bodyPr>
          <a:lstStyle/>
          <a:p>
            <a:pPr algn="ctr"/>
            <a:r>
              <a:rPr lang="ru-RU" sz="3600" dirty="0">
                <a:solidFill>
                  <a:schemeClr val="accent1"/>
                </a:solidFill>
              </a:rPr>
              <a:t>ТК 016 «Электроэнергетика»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36A1F4D-A39E-43F9-B103-20A79801B7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92866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lang="ru-RU" dirty="0"/>
              <a:t>Фонд стандартов, предложенных для закрепления за ТК 016: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>
                <a:solidFill>
                  <a:schemeClr val="accent1"/>
                </a:solidFill>
              </a:rPr>
              <a:t>122</a:t>
            </a:r>
            <a:r>
              <a:rPr lang="ru-RU" dirty="0"/>
              <a:t> ГОСТ, </a:t>
            </a:r>
            <a:r>
              <a:rPr lang="ru-RU" dirty="0">
                <a:solidFill>
                  <a:schemeClr val="accent1"/>
                </a:solidFill>
              </a:rPr>
              <a:t>227</a:t>
            </a:r>
            <a:r>
              <a:rPr lang="ru-RU" dirty="0"/>
              <a:t> ГОСТР, </a:t>
            </a:r>
            <a:r>
              <a:rPr lang="ru-RU" dirty="0">
                <a:solidFill>
                  <a:schemeClr val="accent1"/>
                </a:solidFill>
              </a:rPr>
              <a:t>2</a:t>
            </a:r>
            <a:r>
              <a:rPr lang="ru-RU" dirty="0"/>
              <a:t> ПНСТ</a:t>
            </a:r>
          </a:p>
          <a:p>
            <a:r>
              <a:rPr lang="en-US" dirty="0"/>
              <a:t>C </a:t>
            </a:r>
            <a:r>
              <a:rPr lang="ru-RU" dirty="0"/>
              <a:t>2014 года в подкомитетах ТК 016 разработано и утверждено </a:t>
            </a:r>
            <a:br>
              <a:rPr lang="ru-RU" dirty="0"/>
            </a:br>
            <a:r>
              <a:rPr lang="ru-RU" dirty="0">
                <a:solidFill>
                  <a:schemeClr val="accent1"/>
                </a:solidFill>
              </a:rPr>
              <a:t>127</a:t>
            </a:r>
            <a:r>
              <a:rPr lang="ru-RU" dirty="0"/>
              <a:t> стандартов, включая обновления и изменения действующих</a:t>
            </a:r>
          </a:p>
          <a:p>
            <a:r>
              <a:rPr lang="ru-RU" dirty="0"/>
              <a:t>В 2021 году утверждено </a:t>
            </a:r>
            <a:r>
              <a:rPr lang="ru-RU" dirty="0">
                <a:solidFill>
                  <a:schemeClr val="accent1"/>
                </a:solidFill>
              </a:rPr>
              <a:t>32</a:t>
            </a:r>
            <a:r>
              <a:rPr lang="ru-RU" dirty="0"/>
              <a:t> стандарта, включая новые и обновление действующих</a:t>
            </a:r>
          </a:p>
          <a:p>
            <a:r>
              <a:rPr lang="ru-RU" dirty="0"/>
              <a:t>В 2022 году продолжится работа над </a:t>
            </a:r>
            <a:r>
              <a:rPr lang="en-US" dirty="0">
                <a:solidFill>
                  <a:schemeClr val="accent1"/>
                </a:solidFill>
              </a:rPr>
              <a:t>123</a:t>
            </a:r>
            <a:r>
              <a:rPr lang="ru-RU" dirty="0"/>
              <a:t> проектами стандартов</a:t>
            </a:r>
          </a:p>
          <a:p>
            <a:r>
              <a:rPr lang="ru-RU" dirty="0"/>
              <a:t>Основные разработчики: СО ЕЭС, </a:t>
            </a:r>
            <a:r>
              <a:rPr lang="ru-RU" dirty="0" err="1"/>
              <a:t>Россети</a:t>
            </a:r>
            <a:r>
              <a:rPr lang="ru-RU" dirty="0"/>
              <a:t>/ФСК ЕЭС, РусГидро, Силовые машины, ВНИИГ, </a:t>
            </a:r>
            <a:r>
              <a:rPr lang="ru-RU" dirty="0" err="1"/>
              <a:t>Эльмаш</a:t>
            </a:r>
            <a:r>
              <a:rPr lang="ru-RU" dirty="0"/>
              <a:t>, </a:t>
            </a:r>
            <a:r>
              <a:rPr lang="ru-RU" dirty="0" err="1"/>
              <a:t>Электросетьизоляция</a:t>
            </a:r>
            <a:r>
              <a:rPr lang="ru-RU" dirty="0"/>
              <a:t>, ВТИ, ВЭИ, НИИПТ, НТЦ ФСК ЕЭС, ФИЦ, ВИЭСХ-ВИЭ, МЭИ и др.</a:t>
            </a:r>
          </a:p>
        </p:txBody>
      </p:sp>
    </p:spTree>
    <p:extLst>
      <p:ext uri="{BB962C8B-B14F-4D97-AF65-F5344CB8AC3E}">
        <p14:creationId xmlns:p14="http://schemas.microsoft.com/office/powerpoint/2010/main" val="27352198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C62776C-5EB4-468D-9AAD-4467BB97F5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dirty="0">
                <a:solidFill>
                  <a:schemeClr val="accent1"/>
                </a:solidFill>
              </a:rPr>
              <a:t>Стандарты серии ГОСТ Р 58651 «Единая энергетическая система и изолированно работающие энергосистемы. Информационная модель электроэнергетики»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CECB0A6-BDD1-4D52-A816-368919ACFE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ГОСТ Р 58651.1–2019 Основные положения (</a:t>
            </a:r>
            <a:r>
              <a:rPr lang="ru-RU" i="1" dirty="0"/>
              <a:t>введен в действие с 01.01.2020</a:t>
            </a:r>
            <a:r>
              <a:rPr lang="ru-RU" dirty="0"/>
              <a:t>)</a:t>
            </a:r>
          </a:p>
          <a:p>
            <a:r>
              <a:rPr lang="ru-RU" dirty="0"/>
              <a:t>ГОСТ Р 58651.2–2019 Базисный профиль информационной модели (</a:t>
            </a:r>
            <a:r>
              <a:rPr lang="ru-RU" i="1" dirty="0"/>
              <a:t>введен в действие с 01.01.2020</a:t>
            </a:r>
            <a:r>
              <a:rPr lang="ru-RU" dirty="0"/>
              <a:t>)</a:t>
            </a:r>
          </a:p>
          <a:p>
            <a:r>
              <a:rPr lang="ru-RU" dirty="0"/>
              <a:t>ГОСТ Р 58651.3-2020 Профиль информационной модели линий электропередачи и электросетевого оборудования напряжением 110–750 </a:t>
            </a:r>
            <a:r>
              <a:rPr lang="ru-RU" dirty="0" err="1"/>
              <a:t>кВ</a:t>
            </a:r>
            <a:r>
              <a:rPr lang="ru-RU" dirty="0"/>
              <a:t> (</a:t>
            </a:r>
            <a:r>
              <a:rPr lang="ru-RU" i="1" dirty="0"/>
              <a:t>введен в действие с 01.01.2021</a:t>
            </a:r>
            <a:r>
              <a:rPr lang="ru-RU" dirty="0"/>
              <a:t>)</a:t>
            </a:r>
          </a:p>
          <a:p>
            <a:r>
              <a:rPr lang="ru-RU" dirty="0"/>
              <a:t>ГОСТ Р 58651.4-2020 Информационная модель электроэнергетики. Профиль информационной модели генерирующего оборудования (</a:t>
            </a:r>
            <a:r>
              <a:rPr lang="ru-RU" i="1" dirty="0"/>
              <a:t>введен в действие с 01.01.2021</a:t>
            </a:r>
            <a:r>
              <a:rPr lang="ru-RU" dirty="0"/>
              <a:t>)</a:t>
            </a:r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5835596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235</TotalTime>
  <Words>945</Words>
  <Application>Microsoft Office PowerPoint</Application>
  <PresentationFormat>Широкоэкранный</PresentationFormat>
  <Paragraphs>114</Paragraphs>
  <Slides>11</Slides>
  <Notes>9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SimSun</vt:lpstr>
      <vt:lpstr>Arial</vt:lpstr>
      <vt:lpstr>Calibri</vt:lpstr>
      <vt:lpstr>Calibri Light</vt:lpstr>
      <vt:lpstr>Тема Office</vt:lpstr>
      <vt:lpstr>Практика разработки и применения национальных стандартов в сфере электроэнергетики в рамках профильного технического комитета по стандартизации  ТК 016 «Электроэнергетика»   Дмитрий Афанасьев АО «СО ЕЭС»</vt:lpstr>
      <vt:lpstr>Федеральный закон от 29 июня 2015 года № 162-ФЗ «О стандартизации в Российской Федерации»</vt:lpstr>
      <vt:lpstr>Федеральный закон от 29 июня 2015 года № 162-ФЗ «О стандартизации в Российской Федерации»</vt:lpstr>
      <vt:lpstr>Приказ Росстандарта от 05.09.2014 № 1322  «О реорганизации технических комитетов  по стандартизации в области электроэнергетики»</vt:lpstr>
      <vt:lpstr>Структура управления ТК 016 «Электроэнергетика»</vt:lpstr>
      <vt:lpstr>Нормативные документы</vt:lpstr>
      <vt:lpstr>Процедура разработки национального стандарта (ГОСТ Р 1.2 – 2020 и приложение А)</vt:lpstr>
      <vt:lpstr>ТК 016 «Электроэнергетика»</vt:lpstr>
      <vt:lpstr>Стандарты серии ГОСТ Р 58651 «Единая энергетическая система и изолированно работающие энергосистемы. Информационная модель электроэнергетики»</vt:lpstr>
      <vt:lpstr>Развитие серии ГОСТ Р 58651 Информационная модель электроэнергетики по программе ТК016/ПК-7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Разработка стандартов на базе CIM</dc:title>
  <dc:creator>Федоров Юрий Геннадьевич</dc:creator>
  <cp:lastModifiedBy>Федоров Юрий Геннадьевич</cp:lastModifiedBy>
  <cp:revision>27</cp:revision>
  <dcterms:created xsi:type="dcterms:W3CDTF">2021-02-01T18:09:33Z</dcterms:created>
  <dcterms:modified xsi:type="dcterms:W3CDTF">2022-02-01T14:24:29Z</dcterms:modified>
</cp:coreProperties>
</file>